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7" r:id="rId1"/>
  </p:sldMasterIdLst>
  <p:notesMasterIdLst>
    <p:notesMasterId r:id="rId42"/>
  </p:notesMasterIdLst>
  <p:sldIdLst>
    <p:sldId id="256" r:id="rId2"/>
    <p:sldId id="258" r:id="rId3"/>
    <p:sldId id="412" r:id="rId4"/>
    <p:sldId id="424" r:id="rId5"/>
    <p:sldId id="434" r:id="rId6"/>
    <p:sldId id="431" r:id="rId7"/>
    <p:sldId id="595" r:id="rId8"/>
    <p:sldId id="590" r:id="rId9"/>
    <p:sldId id="598" r:id="rId10"/>
    <p:sldId id="599" r:id="rId11"/>
    <p:sldId id="393" r:id="rId12"/>
    <p:sldId id="591" r:id="rId13"/>
    <p:sldId id="592" r:id="rId14"/>
    <p:sldId id="593" r:id="rId15"/>
    <p:sldId id="574" r:id="rId16"/>
    <p:sldId id="606" r:id="rId17"/>
    <p:sldId id="607" r:id="rId18"/>
    <p:sldId id="608" r:id="rId19"/>
    <p:sldId id="609" r:id="rId20"/>
    <p:sldId id="610" r:id="rId21"/>
    <p:sldId id="611" r:id="rId22"/>
    <p:sldId id="612" r:id="rId23"/>
    <p:sldId id="613" r:id="rId24"/>
    <p:sldId id="560" r:id="rId25"/>
    <p:sldId id="497" r:id="rId26"/>
    <p:sldId id="602" r:id="rId27"/>
    <p:sldId id="586" r:id="rId28"/>
    <p:sldId id="587" r:id="rId29"/>
    <p:sldId id="588" r:id="rId30"/>
    <p:sldId id="520" r:id="rId31"/>
    <p:sldId id="522" r:id="rId32"/>
    <p:sldId id="603" r:id="rId33"/>
    <p:sldId id="604" r:id="rId34"/>
    <p:sldId id="605" r:id="rId35"/>
    <p:sldId id="564" r:id="rId36"/>
    <p:sldId id="550" r:id="rId37"/>
    <p:sldId id="571" r:id="rId38"/>
    <p:sldId id="572" r:id="rId39"/>
    <p:sldId id="597" r:id="rId40"/>
    <p:sldId id="573" r:id="rId41"/>
  </p:sldIdLst>
  <p:sldSz cx="12192000" cy="6858000"/>
  <p:notesSz cx="6789738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010C0EFE-988C-4FDF-B3F9-E941F0DE1496}">
          <p14:sldIdLst>
            <p14:sldId id="256"/>
          </p14:sldIdLst>
        </p14:section>
        <p14:section name="Sección sin título" id="{5DC07EFE-B812-4675-A7AB-841A064FB50B}">
          <p14:sldIdLst>
            <p14:sldId id="258"/>
            <p14:sldId id="412"/>
            <p14:sldId id="424"/>
            <p14:sldId id="434"/>
            <p14:sldId id="431"/>
            <p14:sldId id="595"/>
            <p14:sldId id="590"/>
            <p14:sldId id="598"/>
            <p14:sldId id="599"/>
            <p14:sldId id="393"/>
            <p14:sldId id="591"/>
            <p14:sldId id="592"/>
            <p14:sldId id="593"/>
            <p14:sldId id="574"/>
            <p14:sldId id="606"/>
            <p14:sldId id="607"/>
            <p14:sldId id="608"/>
            <p14:sldId id="609"/>
            <p14:sldId id="610"/>
            <p14:sldId id="611"/>
            <p14:sldId id="612"/>
            <p14:sldId id="613"/>
            <p14:sldId id="560"/>
            <p14:sldId id="497"/>
            <p14:sldId id="602"/>
            <p14:sldId id="586"/>
            <p14:sldId id="587"/>
            <p14:sldId id="588"/>
            <p14:sldId id="520"/>
            <p14:sldId id="522"/>
            <p14:sldId id="603"/>
            <p14:sldId id="604"/>
            <p14:sldId id="605"/>
            <p14:sldId id="564"/>
            <p14:sldId id="550"/>
            <p14:sldId id="571"/>
            <p14:sldId id="572"/>
            <p14:sldId id="597"/>
            <p14:sldId id="5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x Vincey Martinez Gasca" initials="FVMG" lastIdx="1" clrIdx="0"/>
  <p:cmAuthor id="2" name="Paola Rodríguez Gutiérrez" initials="PRG" lastIdx="3" clrIdx="1">
    <p:extLst/>
  </p:cmAuthor>
  <p:cmAuthor id="3" name="Dorian Álvarez Estudiante" initials="DÁE" lastIdx="20" clrIdx="2">
    <p:extLst>
      <p:ext uri="{19B8F6BF-5375-455C-9EA6-DF929625EA0E}">
        <p15:presenceInfo xmlns:p15="http://schemas.microsoft.com/office/powerpoint/2012/main" userId="S-1-5-21-586838802-3905140638-787700010-37143" providerId="AD"/>
      </p:ext>
    </p:extLst>
  </p:cmAuthor>
  <p:cmAuthor id="4" name="Marcela Muñoz Salinas" initials="MMS" lastIdx="5" clrIdx="3">
    <p:extLst>
      <p:ext uri="{19B8F6BF-5375-455C-9EA6-DF929625EA0E}">
        <p15:presenceInfo xmlns:p15="http://schemas.microsoft.com/office/powerpoint/2012/main" userId="S-1-5-21-586838802-3905140638-787700010-511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226"/>
    <a:srgbClr val="B7E55F"/>
    <a:srgbClr val="91E200"/>
    <a:srgbClr val="527A1B"/>
    <a:srgbClr val="8FD400"/>
    <a:srgbClr val="507E32"/>
    <a:srgbClr val="B7E27E"/>
    <a:srgbClr val="92D050"/>
    <a:srgbClr val="F5B68B"/>
    <a:srgbClr val="F8C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81" autoAdjust="0"/>
    <p:restoredTop sz="94660"/>
  </p:normalViewPr>
  <p:slideViewPr>
    <p:cSldViewPr snapToGrid="0">
      <p:cViewPr varScale="1">
        <p:scale>
          <a:sx n="92" d="100"/>
          <a:sy n="92" d="100"/>
        </p:scale>
        <p:origin x="672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4CBAE0-2593-49B8-A50F-B5757A6A7E1F}" type="doc">
      <dgm:prSet loTypeId="urn:microsoft.com/office/officeart/2005/8/layout/matrix3" loCatId="matrix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8B6B70F-7884-4DB3-8DCE-4D31D8E06AD7}">
      <dgm:prSet phldrT="[Texto]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s-MX" sz="2000" b="1" dirty="0" smtClean="0">
              <a:latin typeface="Candara" panose="020E0502030303020204" pitchFamily="34" charset="0"/>
            </a:rPr>
            <a:t>Los apoyos no perderán su carácter Federal y </a:t>
          </a:r>
          <a:r>
            <a:rPr lang="es-ES" sz="2000" b="1" dirty="0" smtClean="0">
              <a:latin typeface="Candara" panose="020E0502030303020204" pitchFamily="34" charset="0"/>
            </a:rPr>
            <a:t>destinarse exclusivamente a los fines del programa.</a:t>
          </a:r>
          <a:r>
            <a:rPr lang="es-MX" sz="2000" b="1" dirty="0" smtClean="0">
              <a:latin typeface="Candara" panose="020E0502030303020204" pitchFamily="34" charset="0"/>
            </a:rPr>
            <a:t> </a:t>
          </a:r>
          <a:endParaRPr lang="es-MX" sz="2000" b="1" dirty="0">
            <a:latin typeface="Candara" panose="020E0502030303020204" pitchFamily="34" charset="0"/>
          </a:endParaRPr>
        </a:p>
      </dgm:t>
    </dgm:pt>
    <dgm:pt modelId="{B96F4AAB-D2FA-47DB-9C48-E9A04C2BC369}" type="parTrans" cxnId="{8C654B61-1A99-4B52-865D-91890A186D4A}">
      <dgm:prSet/>
      <dgm:spPr/>
      <dgm:t>
        <a:bodyPr/>
        <a:lstStyle/>
        <a:p>
          <a:endParaRPr lang="es-MX"/>
        </a:p>
      </dgm:t>
    </dgm:pt>
    <dgm:pt modelId="{EBA58C5C-0A10-4BA0-9E12-FFAC95FADEBC}" type="sibTrans" cxnId="{8C654B61-1A99-4B52-865D-91890A186D4A}">
      <dgm:prSet/>
      <dgm:spPr/>
      <dgm:t>
        <a:bodyPr/>
        <a:lstStyle/>
        <a:p>
          <a:endParaRPr lang="es-MX"/>
        </a:p>
      </dgm:t>
    </dgm:pt>
    <dgm:pt modelId="{08DA5C39-027C-4FD9-9A04-7B8F76E0EE9A}">
      <dgm:prSet phldrT="[Texto]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s-ES" sz="2000" b="1" dirty="0" smtClean="0">
              <a:latin typeface="Candara" panose="020E0502030303020204" pitchFamily="34" charset="0"/>
            </a:rPr>
            <a:t>No utilizar los apoyos para el pago de actividades administrativas.</a:t>
          </a:r>
          <a:endParaRPr lang="es-MX" sz="2000" b="1" dirty="0">
            <a:latin typeface="Candara" panose="020E0502030303020204" pitchFamily="34" charset="0"/>
          </a:endParaRPr>
        </a:p>
      </dgm:t>
    </dgm:pt>
    <dgm:pt modelId="{74E58F3C-5824-4E77-AAAF-A01F919256FE}" type="parTrans" cxnId="{67A24CB6-5721-4896-B09C-625E34BF9D59}">
      <dgm:prSet/>
      <dgm:spPr/>
      <dgm:t>
        <a:bodyPr/>
        <a:lstStyle/>
        <a:p>
          <a:endParaRPr lang="es-MX"/>
        </a:p>
      </dgm:t>
    </dgm:pt>
    <dgm:pt modelId="{BCF27752-2A8C-49C0-A9BB-13D930B6364F}" type="sibTrans" cxnId="{67A24CB6-5721-4896-B09C-625E34BF9D59}">
      <dgm:prSet/>
      <dgm:spPr/>
      <dgm:t>
        <a:bodyPr/>
        <a:lstStyle/>
        <a:p>
          <a:endParaRPr lang="es-MX"/>
        </a:p>
      </dgm:t>
    </dgm:pt>
    <dgm:pt modelId="{85E9916D-D47E-44BA-A63F-BD7D393DFFB3}">
      <dgm:prSet phldrT="[Texto]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s-MX" sz="2000" b="1" dirty="0" smtClean="0">
              <a:latin typeface="Candara" panose="020E0502030303020204" pitchFamily="34" charset="0"/>
            </a:rPr>
            <a:t>No</a:t>
          </a:r>
          <a:r>
            <a:rPr lang="es-MX" sz="2000" b="1" baseline="0" dirty="0" smtClean="0">
              <a:latin typeface="Candara" panose="020E0502030303020204" pitchFamily="34" charset="0"/>
            </a:rPr>
            <a:t> podrá otorgarse apoyos a un mismo proyecto por más de 3 años.</a:t>
          </a:r>
          <a:endParaRPr lang="es-MX" sz="2000" b="1" dirty="0">
            <a:latin typeface="Candara" panose="020E0502030303020204" pitchFamily="34" charset="0"/>
          </a:endParaRPr>
        </a:p>
      </dgm:t>
    </dgm:pt>
    <dgm:pt modelId="{80493CD0-64C1-453C-9AC3-21426203D64A}" type="parTrans" cxnId="{95BC7BB2-D924-47E7-8551-B2761EAAD6E2}">
      <dgm:prSet/>
      <dgm:spPr/>
      <dgm:t>
        <a:bodyPr/>
        <a:lstStyle/>
        <a:p>
          <a:endParaRPr lang="es-MX"/>
        </a:p>
      </dgm:t>
    </dgm:pt>
    <dgm:pt modelId="{A670FBFA-6A26-4FD5-99E7-EFAF59A5CAAC}" type="sibTrans" cxnId="{95BC7BB2-D924-47E7-8551-B2761EAAD6E2}">
      <dgm:prSet/>
      <dgm:spPr/>
      <dgm:t>
        <a:bodyPr/>
        <a:lstStyle/>
        <a:p>
          <a:endParaRPr lang="es-MX"/>
        </a:p>
      </dgm:t>
    </dgm:pt>
    <dgm:pt modelId="{67ACD439-BA57-4331-8B6D-600FDB059E4F}">
      <dgm:prSet phldrT="[Texto]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s-MX" sz="2000" b="1" dirty="0" smtClean="0">
              <a:latin typeface="Candara" panose="020E0502030303020204" pitchFamily="34" charset="0"/>
            </a:rPr>
            <a:t>La asignación de apoyos estará sujeta a la Metodología para el Cálculo de los Porcentajes de Apoyo.</a:t>
          </a:r>
          <a:endParaRPr lang="es-MX" sz="2000" b="1" dirty="0">
            <a:latin typeface="Candara" panose="020E0502030303020204" pitchFamily="34" charset="0"/>
          </a:endParaRPr>
        </a:p>
      </dgm:t>
    </dgm:pt>
    <dgm:pt modelId="{D6EA77E1-F05F-4E03-BD16-D17F8A6B97B4}" type="parTrans" cxnId="{F1FCBF56-BC54-4A0E-8346-9E9403F24EFE}">
      <dgm:prSet/>
      <dgm:spPr/>
      <dgm:t>
        <a:bodyPr/>
        <a:lstStyle/>
        <a:p>
          <a:endParaRPr lang="es-MX"/>
        </a:p>
      </dgm:t>
    </dgm:pt>
    <dgm:pt modelId="{0C436202-3948-4484-B69C-8DA81BB0D97B}" type="sibTrans" cxnId="{F1FCBF56-BC54-4A0E-8346-9E9403F24EFE}">
      <dgm:prSet/>
      <dgm:spPr/>
      <dgm:t>
        <a:bodyPr/>
        <a:lstStyle/>
        <a:p>
          <a:endParaRPr lang="es-MX"/>
        </a:p>
      </dgm:t>
    </dgm:pt>
    <dgm:pt modelId="{9E6AFDFA-B163-4C7E-8C3D-D5444EA10495}" type="pres">
      <dgm:prSet presAssocID="{964CBAE0-2593-49B8-A50F-B5757A6A7E1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3493789-7D45-4990-B872-141683145665}" type="pres">
      <dgm:prSet presAssocID="{964CBAE0-2593-49B8-A50F-B5757A6A7E1F}" presName="diamond" presStyleLbl="bgShp" presStyleIdx="0" presStyleCnt="1"/>
      <dgm:spPr>
        <a:solidFill>
          <a:srgbClr val="8FD400"/>
        </a:solidFill>
        <a:effectLst>
          <a:innerShdw blurRad="114300">
            <a:schemeClr val="tx1">
              <a:lumMod val="95000"/>
              <a:lumOff val="5000"/>
            </a:schemeClr>
          </a:innerShdw>
        </a:effectLst>
      </dgm:spPr>
      <dgm:t>
        <a:bodyPr/>
        <a:lstStyle/>
        <a:p>
          <a:endParaRPr lang="es-MX"/>
        </a:p>
      </dgm:t>
    </dgm:pt>
    <dgm:pt modelId="{6FC00E94-5BEE-439E-BFE8-E75184D36D40}" type="pres">
      <dgm:prSet presAssocID="{964CBAE0-2593-49B8-A50F-B5757A6A7E1F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93B5143-7265-421E-BD00-4C3EB31B1150}" type="pres">
      <dgm:prSet presAssocID="{964CBAE0-2593-49B8-A50F-B5757A6A7E1F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CA6FD8-8BCC-4086-8A19-B178500001AF}" type="pres">
      <dgm:prSet presAssocID="{964CBAE0-2593-49B8-A50F-B5757A6A7E1F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D624B2-7541-4790-922C-61501DAC06A3}" type="pres">
      <dgm:prSet presAssocID="{964CBAE0-2593-49B8-A50F-B5757A6A7E1F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C654B61-1A99-4B52-865D-91890A186D4A}" srcId="{964CBAE0-2593-49B8-A50F-B5757A6A7E1F}" destId="{48B6B70F-7884-4DB3-8DCE-4D31D8E06AD7}" srcOrd="0" destOrd="0" parTransId="{B96F4AAB-D2FA-47DB-9C48-E9A04C2BC369}" sibTransId="{EBA58C5C-0A10-4BA0-9E12-FFAC95FADEBC}"/>
    <dgm:cxn modelId="{77BB1688-91A5-421A-98B1-F659DF93FB72}" type="presOf" srcId="{48B6B70F-7884-4DB3-8DCE-4D31D8E06AD7}" destId="{6FC00E94-5BEE-439E-BFE8-E75184D36D40}" srcOrd="0" destOrd="0" presId="urn:microsoft.com/office/officeart/2005/8/layout/matrix3"/>
    <dgm:cxn modelId="{46FBF7EF-1F04-468E-A28B-3A4AF374B1B1}" type="presOf" srcId="{67ACD439-BA57-4331-8B6D-600FDB059E4F}" destId="{0CD624B2-7541-4790-922C-61501DAC06A3}" srcOrd="0" destOrd="0" presId="urn:microsoft.com/office/officeart/2005/8/layout/matrix3"/>
    <dgm:cxn modelId="{F1FCBF56-BC54-4A0E-8346-9E9403F24EFE}" srcId="{964CBAE0-2593-49B8-A50F-B5757A6A7E1F}" destId="{67ACD439-BA57-4331-8B6D-600FDB059E4F}" srcOrd="3" destOrd="0" parTransId="{D6EA77E1-F05F-4E03-BD16-D17F8A6B97B4}" sibTransId="{0C436202-3948-4484-B69C-8DA81BB0D97B}"/>
    <dgm:cxn modelId="{CEFFFFFA-2046-4A8C-A33C-FEFAD49E4688}" type="presOf" srcId="{85E9916D-D47E-44BA-A63F-BD7D393DFFB3}" destId="{7ACA6FD8-8BCC-4086-8A19-B178500001AF}" srcOrd="0" destOrd="0" presId="urn:microsoft.com/office/officeart/2005/8/layout/matrix3"/>
    <dgm:cxn modelId="{A0D428F3-6B06-4118-BF44-46B1C9627669}" type="presOf" srcId="{964CBAE0-2593-49B8-A50F-B5757A6A7E1F}" destId="{9E6AFDFA-B163-4C7E-8C3D-D5444EA10495}" srcOrd="0" destOrd="0" presId="urn:microsoft.com/office/officeart/2005/8/layout/matrix3"/>
    <dgm:cxn modelId="{1DB44AD2-B2A3-4816-B8A5-97F9442F960B}" type="presOf" srcId="{08DA5C39-027C-4FD9-9A04-7B8F76E0EE9A}" destId="{593B5143-7265-421E-BD00-4C3EB31B1150}" srcOrd="0" destOrd="0" presId="urn:microsoft.com/office/officeart/2005/8/layout/matrix3"/>
    <dgm:cxn modelId="{95BC7BB2-D924-47E7-8551-B2761EAAD6E2}" srcId="{964CBAE0-2593-49B8-A50F-B5757A6A7E1F}" destId="{85E9916D-D47E-44BA-A63F-BD7D393DFFB3}" srcOrd="2" destOrd="0" parTransId="{80493CD0-64C1-453C-9AC3-21426203D64A}" sibTransId="{A670FBFA-6A26-4FD5-99E7-EFAF59A5CAAC}"/>
    <dgm:cxn modelId="{67A24CB6-5721-4896-B09C-625E34BF9D59}" srcId="{964CBAE0-2593-49B8-A50F-B5757A6A7E1F}" destId="{08DA5C39-027C-4FD9-9A04-7B8F76E0EE9A}" srcOrd="1" destOrd="0" parTransId="{74E58F3C-5824-4E77-AAAF-A01F919256FE}" sibTransId="{BCF27752-2A8C-49C0-A9BB-13D930B6364F}"/>
    <dgm:cxn modelId="{DB787E25-61F8-4F6F-912E-15F20F36D3ED}" type="presParOf" srcId="{9E6AFDFA-B163-4C7E-8C3D-D5444EA10495}" destId="{C3493789-7D45-4990-B872-141683145665}" srcOrd="0" destOrd="0" presId="urn:microsoft.com/office/officeart/2005/8/layout/matrix3"/>
    <dgm:cxn modelId="{2B08F4C6-9B9F-48CF-A58C-6D5B55E813CC}" type="presParOf" srcId="{9E6AFDFA-B163-4C7E-8C3D-D5444EA10495}" destId="{6FC00E94-5BEE-439E-BFE8-E75184D36D40}" srcOrd="1" destOrd="0" presId="urn:microsoft.com/office/officeart/2005/8/layout/matrix3"/>
    <dgm:cxn modelId="{1676BE7F-1C0C-49A7-B1FB-8DE2BE38B8B8}" type="presParOf" srcId="{9E6AFDFA-B163-4C7E-8C3D-D5444EA10495}" destId="{593B5143-7265-421E-BD00-4C3EB31B1150}" srcOrd="2" destOrd="0" presId="urn:microsoft.com/office/officeart/2005/8/layout/matrix3"/>
    <dgm:cxn modelId="{96CA2CF5-607C-476A-87BF-C58AA72A46EC}" type="presParOf" srcId="{9E6AFDFA-B163-4C7E-8C3D-D5444EA10495}" destId="{7ACA6FD8-8BCC-4086-8A19-B178500001AF}" srcOrd="3" destOrd="0" presId="urn:microsoft.com/office/officeart/2005/8/layout/matrix3"/>
    <dgm:cxn modelId="{84537ADE-3CB6-43C0-9B64-6F8B79031B7D}" type="presParOf" srcId="{9E6AFDFA-B163-4C7E-8C3D-D5444EA10495}" destId="{0CD624B2-7541-4790-922C-61501DAC06A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E482B7-78CC-4F37-827E-AC1A6841138A}" type="doc">
      <dgm:prSet loTypeId="urn:microsoft.com/office/officeart/2005/8/layout/cycle3" loCatId="cycle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s-MX"/>
        </a:p>
      </dgm:t>
    </dgm:pt>
    <dgm:pt modelId="{B4064804-A41B-4EC8-AE54-477AA11E13D9}">
      <dgm:prSet phldrT="[Texto]" custT="1"/>
      <dgm:spPr>
        <a:solidFill>
          <a:srgbClr val="90C226"/>
        </a:solidFill>
      </dgm:spPr>
      <dgm:t>
        <a:bodyPr/>
        <a:lstStyle/>
        <a:p>
          <a:r>
            <a:rPr lang="es-MX" sz="1800" b="1" dirty="0" smtClean="0"/>
            <a:t>1. Capital Humano Especializado en TI y en la Innovación</a:t>
          </a:r>
          <a:endParaRPr lang="es-MX" sz="1800" b="1" dirty="0"/>
        </a:p>
      </dgm:t>
    </dgm:pt>
    <dgm:pt modelId="{3C756C68-48F8-4828-8F27-2F35E4C15A73}" type="parTrans" cxnId="{03402D14-FF39-4F6D-8B28-DEE56CFA2D15}">
      <dgm:prSet/>
      <dgm:spPr/>
      <dgm:t>
        <a:bodyPr/>
        <a:lstStyle/>
        <a:p>
          <a:endParaRPr lang="es-MX" sz="1800" b="1"/>
        </a:p>
      </dgm:t>
    </dgm:pt>
    <dgm:pt modelId="{AE931AC3-9AFD-43A9-8E31-9F0F88D12D0C}" type="sibTrans" cxnId="{03402D14-FF39-4F6D-8B28-DEE56CFA2D15}">
      <dgm:prSet/>
      <dgm:spPr/>
      <dgm:t>
        <a:bodyPr/>
        <a:lstStyle/>
        <a:p>
          <a:endParaRPr lang="es-MX" sz="1800" b="1"/>
        </a:p>
      </dgm:t>
    </dgm:pt>
    <dgm:pt modelId="{7D27D98B-1519-4652-8C28-F2DC70187DF5}">
      <dgm:prSet phldrT="[Texto]" custT="1"/>
      <dgm:spPr>
        <a:solidFill>
          <a:srgbClr val="90C226"/>
        </a:solidFill>
      </dgm:spPr>
      <dgm:t>
        <a:bodyPr/>
        <a:lstStyle/>
        <a:p>
          <a:r>
            <a:rPr lang="es-MX" sz="1800" b="1" dirty="0" smtClean="0"/>
            <a:t>2. Investigación, Desarrollo Tecnológico e Innovación en los Sectores Estratégicos</a:t>
          </a:r>
          <a:endParaRPr lang="es-MX" sz="1800" b="1" dirty="0"/>
        </a:p>
      </dgm:t>
    </dgm:pt>
    <dgm:pt modelId="{BD89E8B6-E95A-4381-B222-7CCBB0E81F4A}" type="parTrans" cxnId="{BD91D58B-8163-4B10-851A-4DE111F91579}">
      <dgm:prSet/>
      <dgm:spPr/>
      <dgm:t>
        <a:bodyPr/>
        <a:lstStyle/>
        <a:p>
          <a:endParaRPr lang="es-MX" sz="1800" b="1"/>
        </a:p>
      </dgm:t>
    </dgm:pt>
    <dgm:pt modelId="{F80AD256-17C6-4927-BF49-4893D78050B0}" type="sibTrans" cxnId="{BD91D58B-8163-4B10-851A-4DE111F91579}">
      <dgm:prSet/>
      <dgm:spPr/>
      <dgm:t>
        <a:bodyPr/>
        <a:lstStyle/>
        <a:p>
          <a:endParaRPr lang="es-MX" sz="1800" b="1"/>
        </a:p>
      </dgm:t>
    </dgm:pt>
    <dgm:pt modelId="{919A1A9D-E113-4643-B989-89627D2D4472}">
      <dgm:prSet phldrT="[Texto]" custT="1"/>
      <dgm:spPr>
        <a:solidFill>
          <a:srgbClr val="90C226"/>
        </a:solidFill>
      </dgm:spPr>
      <dgm:t>
        <a:bodyPr/>
        <a:lstStyle/>
        <a:p>
          <a:r>
            <a:rPr lang="es-MX" sz="1800" b="1" dirty="0" smtClean="0"/>
            <a:t>3. Financiamiento para las Empresas de los Sectores Estratégicos para el Desarrollo y Adopción de TI e Innovación.</a:t>
          </a:r>
          <a:endParaRPr lang="es-MX" sz="1800" b="1" dirty="0"/>
        </a:p>
      </dgm:t>
    </dgm:pt>
    <dgm:pt modelId="{975431BE-AAAB-48C2-A1D1-6EAE4F42F05A}" type="parTrans" cxnId="{13A5151B-E6A3-493C-9D97-4CF8254741E1}">
      <dgm:prSet/>
      <dgm:spPr/>
      <dgm:t>
        <a:bodyPr/>
        <a:lstStyle/>
        <a:p>
          <a:endParaRPr lang="es-MX" sz="1800" b="1"/>
        </a:p>
      </dgm:t>
    </dgm:pt>
    <dgm:pt modelId="{1E4D5098-D287-4FA9-AB5B-8CC8FBB8F4CD}" type="sibTrans" cxnId="{13A5151B-E6A3-493C-9D97-4CF8254741E1}">
      <dgm:prSet/>
      <dgm:spPr/>
      <dgm:t>
        <a:bodyPr/>
        <a:lstStyle/>
        <a:p>
          <a:endParaRPr lang="es-MX" sz="1800" b="1"/>
        </a:p>
      </dgm:t>
    </dgm:pt>
    <dgm:pt modelId="{4E48A347-B1CA-4B4B-BC66-FD59C5647C74}">
      <dgm:prSet phldrT="[Texto]" custT="1"/>
      <dgm:spPr>
        <a:solidFill>
          <a:srgbClr val="90C226"/>
        </a:solidFill>
      </dgm:spPr>
      <dgm:t>
        <a:bodyPr/>
        <a:lstStyle/>
        <a:p>
          <a:r>
            <a:rPr lang="es-MX" sz="1800" b="1" dirty="0" smtClean="0"/>
            <a:t>4. Infraestructura para el Desarrollo y Adopción de las TI y la Innovación.</a:t>
          </a:r>
          <a:endParaRPr lang="es-MX" sz="1800" b="1" dirty="0"/>
        </a:p>
      </dgm:t>
    </dgm:pt>
    <dgm:pt modelId="{F76E807D-FBB3-4602-A712-65D1DBCEAFE0}" type="parTrans" cxnId="{A18A8301-7618-49C6-B01B-3F9A60E37828}">
      <dgm:prSet/>
      <dgm:spPr/>
      <dgm:t>
        <a:bodyPr/>
        <a:lstStyle/>
        <a:p>
          <a:endParaRPr lang="es-MX" sz="1800" b="1"/>
        </a:p>
      </dgm:t>
    </dgm:pt>
    <dgm:pt modelId="{4A81A0FD-2ED3-4208-B059-8F549954F98A}" type="sibTrans" cxnId="{A18A8301-7618-49C6-B01B-3F9A60E37828}">
      <dgm:prSet/>
      <dgm:spPr/>
      <dgm:t>
        <a:bodyPr/>
        <a:lstStyle/>
        <a:p>
          <a:endParaRPr lang="es-MX" sz="1800" b="1"/>
        </a:p>
      </dgm:t>
    </dgm:pt>
    <dgm:pt modelId="{D5FF03F9-E889-481A-837F-6824EFA33930}">
      <dgm:prSet phldrT="[Texto]" custT="1"/>
      <dgm:spPr>
        <a:solidFill>
          <a:srgbClr val="90C226"/>
        </a:solidFill>
      </dgm:spPr>
      <dgm:t>
        <a:bodyPr/>
        <a:lstStyle/>
        <a:p>
          <a:r>
            <a:rPr lang="es-MX" sz="1800" b="1" dirty="0" smtClean="0"/>
            <a:t>5. Conocimiento en Materia de TI e Innovación a través de Estudios y Eventos Generado y Fundido</a:t>
          </a:r>
          <a:endParaRPr lang="es-MX" sz="1800" b="1" dirty="0"/>
        </a:p>
      </dgm:t>
    </dgm:pt>
    <dgm:pt modelId="{3A9971AD-B14A-488E-B8F9-A20E047C93DA}" type="parTrans" cxnId="{BBB133D8-54EC-4810-A58B-8259B6CF89F3}">
      <dgm:prSet/>
      <dgm:spPr/>
      <dgm:t>
        <a:bodyPr/>
        <a:lstStyle/>
        <a:p>
          <a:endParaRPr lang="es-MX" sz="1800" b="1"/>
        </a:p>
      </dgm:t>
    </dgm:pt>
    <dgm:pt modelId="{6432D95D-D0F9-431F-84BD-75FBE9D4A6A6}" type="sibTrans" cxnId="{BBB133D8-54EC-4810-A58B-8259B6CF89F3}">
      <dgm:prSet/>
      <dgm:spPr/>
      <dgm:t>
        <a:bodyPr/>
        <a:lstStyle/>
        <a:p>
          <a:endParaRPr lang="es-MX" sz="1800" b="1"/>
        </a:p>
      </dgm:t>
    </dgm:pt>
    <dgm:pt modelId="{18947AC2-A60E-47AB-A403-73A83C4BF016}">
      <dgm:prSet phldrT="[Texto]" custT="1"/>
      <dgm:spPr>
        <a:solidFill>
          <a:srgbClr val="90C226"/>
        </a:solidFill>
      </dgm:spPr>
      <dgm:t>
        <a:bodyPr/>
        <a:lstStyle/>
        <a:p>
          <a:r>
            <a:rPr lang="es-MX" sz="1800" b="1" dirty="0" smtClean="0"/>
            <a:t>6. Aceleración de la Política Pública</a:t>
          </a:r>
          <a:endParaRPr lang="es-MX" sz="1800" b="1" dirty="0"/>
        </a:p>
      </dgm:t>
    </dgm:pt>
    <dgm:pt modelId="{461DAD39-DA0A-4851-9FEA-5530979B76AE}" type="parTrans" cxnId="{B3168ADD-3B8D-46C5-BF93-8FAA13FFDFB2}">
      <dgm:prSet/>
      <dgm:spPr/>
      <dgm:t>
        <a:bodyPr/>
        <a:lstStyle/>
        <a:p>
          <a:endParaRPr lang="es-MX" sz="1800" b="1"/>
        </a:p>
      </dgm:t>
    </dgm:pt>
    <dgm:pt modelId="{35829C13-4C5C-4AA7-A12F-D92557270E33}" type="sibTrans" cxnId="{B3168ADD-3B8D-46C5-BF93-8FAA13FFDFB2}">
      <dgm:prSet/>
      <dgm:spPr/>
      <dgm:t>
        <a:bodyPr/>
        <a:lstStyle/>
        <a:p>
          <a:endParaRPr lang="es-MX" sz="1800" b="1"/>
        </a:p>
      </dgm:t>
    </dgm:pt>
    <dgm:pt modelId="{6F63A5DA-D070-47A7-87F9-A8D16F422108}" type="pres">
      <dgm:prSet presAssocID="{0AE482B7-78CC-4F37-827E-AC1A6841138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98236A1-3C0F-4454-A338-B0A3E0216DE3}" type="pres">
      <dgm:prSet presAssocID="{0AE482B7-78CC-4F37-827E-AC1A6841138A}" presName="cycle" presStyleCnt="0"/>
      <dgm:spPr/>
    </dgm:pt>
    <dgm:pt modelId="{B16DB38D-5405-4B47-A76B-5D5CF5B67197}" type="pres">
      <dgm:prSet presAssocID="{B4064804-A41B-4EC8-AE54-477AA11E13D9}" presName="nodeFirstNode" presStyleLbl="node1" presStyleIdx="0" presStyleCnt="6" custScaleX="1422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1634C12-A3C8-4E6A-959D-026812EE62F6}" type="pres">
      <dgm:prSet presAssocID="{AE931AC3-9AFD-43A9-8E31-9F0F88D12D0C}" presName="sibTransFirstNode" presStyleLbl="bgShp" presStyleIdx="0" presStyleCnt="1"/>
      <dgm:spPr/>
      <dgm:t>
        <a:bodyPr/>
        <a:lstStyle/>
        <a:p>
          <a:endParaRPr lang="es-MX"/>
        </a:p>
      </dgm:t>
    </dgm:pt>
    <dgm:pt modelId="{A4DF8231-4AEA-43CC-932D-6B2588110FA1}" type="pres">
      <dgm:prSet presAssocID="{7D27D98B-1519-4652-8C28-F2DC70187DF5}" presName="nodeFollowingNodes" presStyleLbl="node1" presStyleIdx="1" presStyleCnt="6" custScaleX="142211" custRadScaleRad="97359" custRadScaleInc="547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85B64C-B6DF-499B-8E1C-8C3E96D14F40}" type="pres">
      <dgm:prSet presAssocID="{919A1A9D-E113-4643-B989-89627D2D4472}" presName="nodeFollowingNodes" presStyleLbl="node1" presStyleIdx="2" presStyleCnt="6" custScaleX="142211" custRadScaleRad="90718" custRadScaleInc="-2464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1D3D07B-6650-407F-8162-23B9F1477867}" type="pres">
      <dgm:prSet presAssocID="{4E48A347-B1CA-4B4B-BC66-FD59C5647C74}" presName="nodeFollowingNodes" presStyleLbl="node1" presStyleIdx="3" presStyleCnt="6" custScaleX="142211" custRadScaleRad="8942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000BFD-44A6-42C3-96DD-0EBEF64FB68B}" type="pres">
      <dgm:prSet presAssocID="{D5FF03F9-E889-481A-837F-6824EFA33930}" presName="nodeFollowingNodes" presStyleLbl="node1" presStyleIdx="4" presStyleCnt="6" custScaleX="142211" custRadScaleRad="90718" custRadScaleInc="2464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4FD5258-1110-462E-98FC-AD772ACD5961}" type="pres">
      <dgm:prSet presAssocID="{18947AC2-A60E-47AB-A403-73A83C4BF016}" presName="nodeFollowingNodes" presStyleLbl="node1" presStyleIdx="5" presStyleCnt="6" custScaleX="142211" custRadScaleRad="97359" custRadScaleInc="-547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2BB97CA-FAC4-4C01-B0CD-ACD6E89DC684}" type="presOf" srcId="{0AE482B7-78CC-4F37-827E-AC1A6841138A}" destId="{6F63A5DA-D070-47A7-87F9-A8D16F422108}" srcOrd="0" destOrd="0" presId="urn:microsoft.com/office/officeart/2005/8/layout/cycle3"/>
    <dgm:cxn modelId="{31137BBA-A667-4813-9556-494FDF295412}" type="presOf" srcId="{7D27D98B-1519-4652-8C28-F2DC70187DF5}" destId="{A4DF8231-4AEA-43CC-932D-6B2588110FA1}" srcOrd="0" destOrd="0" presId="urn:microsoft.com/office/officeart/2005/8/layout/cycle3"/>
    <dgm:cxn modelId="{BBB133D8-54EC-4810-A58B-8259B6CF89F3}" srcId="{0AE482B7-78CC-4F37-827E-AC1A6841138A}" destId="{D5FF03F9-E889-481A-837F-6824EFA33930}" srcOrd="4" destOrd="0" parTransId="{3A9971AD-B14A-488E-B8F9-A20E047C93DA}" sibTransId="{6432D95D-D0F9-431F-84BD-75FBE9D4A6A6}"/>
    <dgm:cxn modelId="{1467953D-B54D-4050-9FD3-ED6CF77848A2}" type="presOf" srcId="{4E48A347-B1CA-4B4B-BC66-FD59C5647C74}" destId="{71D3D07B-6650-407F-8162-23B9F1477867}" srcOrd="0" destOrd="0" presId="urn:microsoft.com/office/officeart/2005/8/layout/cycle3"/>
    <dgm:cxn modelId="{D9C53700-F3FE-431E-8C68-BA16EA04E1C2}" type="presOf" srcId="{B4064804-A41B-4EC8-AE54-477AA11E13D9}" destId="{B16DB38D-5405-4B47-A76B-5D5CF5B67197}" srcOrd="0" destOrd="0" presId="urn:microsoft.com/office/officeart/2005/8/layout/cycle3"/>
    <dgm:cxn modelId="{B3168ADD-3B8D-46C5-BF93-8FAA13FFDFB2}" srcId="{0AE482B7-78CC-4F37-827E-AC1A6841138A}" destId="{18947AC2-A60E-47AB-A403-73A83C4BF016}" srcOrd="5" destOrd="0" parTransId="{461DAD39-DA0A-4851-9FEA-5530979B76AE}" sibTransId="{35829C13-4C5C-4AA7-A12F-D92557270E33}"/>
    <dgm:cxn modelId="{13A5151B-E6A3-493C-9D97-4CF8254741E1}" srcId="{0AE482B7-78CC-4F37-827E-AC1A6841138A}" destId="{919A1A9D-E113-4643-B989-89627D2D4472}" srcOrd="2" destOrd="0" parTransId="{975431BE-AAAB-48C2-A1D1-6EAE4F42F05A}" sibTransId="{1E4D5098-D287-4FA9-AB5B-8CC8FBB8F4CD}"/>
    <dgm:cxn modelId="{B675D28E-5AB1-4520-B547-0D443629D569}" type="presOf" srcId="{AE931AC3-9AFD-43A9-8E31-9F0F88D12D0C}" destId="{E1634C12-A3C8-4E6A-959D-026812EE62F6}" srcOrd="0" destOrd="0" presId="urn:microsoft.com/office/officeart/2005/8/layout/cycle3"/>
    <dgm:cxn modelId="{D59E382F-ECE5-4ACD-8496-B7B8E3AF0D0A}" type="presOf" srcId="{18947AC2-A60E-47AB-A403-73A83C4BF016}" destId="{44FD5258-1110-462E-98FC-AD772ACD5961}" srcOrd="0" destOrd="0" presId="urn:microsoft.com/office/officeart/2005/8/layout/cycle3"/>
    <dgm:cxn modelId="{6ECAD284-C351-4818-BADD-9335566FD4F6}" type="presOf" srcId="{919A1A9D-E113-4643-B989-89627D2D4472}" destId="{CF85B64C-B6DF-499B-8E1C-8C3E96D14F40}" srcOrd="0" destOrd="0" presId="urn:microsoft.com/office/officeart/2005/8/layout/cycle3"/>
    <dgm:cxn modelId="{BD91D58B-8163-4B10-851A-4DE111F91579}" srcId="{0AE482B7-78CC-4F37-827E-AC1A6841138A}" destId="{7D27D98B-1519-4652-8C28-F2DC70187DF5}" srcOrd="1" destOrd="0" parTransId="{BD89E8B6-E95A-4381-B222-7CCBB0E81F4A}" sibTransId="{F80AD256-17C6-4927-BF49-4893D78050B0}"/>
    <dgm:cxn modelId="{03402D14-FF39-4F6D-8B28-DEE56CFA2D15}" srcId="{0AE482B7-78CC-4F37-827E-AC1A6841138A}" destId="{B4064804-A41B-4EC8-AE54-477AA11E13D9}" srcOrd="0" destOrd="0" parTransId="{3C756C68-48F8-4828-8F27-2F35E4C15A73}" sibTransId="{AE931AC3-9AFD-43A9-8E31-9F0F88D12D0C}"/>
    <dgm:cxn modelId="{90425668-2031-4952-AE70-A13F95550398}" type="presOf" srcId="{D5FF03F9-E889-481A-837F-6824EFA33930}" destId="{D7000BFD-44A6-42C3-96DD-0EBEF64FB68B}" srcOrd="0" destOrd="0" presId="urn:microsoft.com/office/officeart/2005/8/layout/cycle3"/>
    <dgm:cxn modelId="{A18A8301-7618-49C6-B01B-3F9A60E37828}" srcId="{0AE482B7-78CC-4F37-827E-AC1A6841138A}" destId="{4E48A347-B1CA-4B4B-BC66-FD59C5647C74}" srcOrd="3" destOrd="0" parTransId="{F76E807D-FBB3-4602-A712-65D1DBCEAFE0}" sibTransId="{4A81A0FD-2ED3-4208-B059-8F549954F98A}"/>
    <dgm:cxn modelId="{4C75D84F-E951-4838-A662-0D55919D2F87}" type="presParOf" srcId="{6F63A5DA-D070-47A7-87F9-A8D16F422108}" destId="{C98236A1-3C0F-4454-A338-B0A3E0216DE3}" srcOrd="0" destOrd="0" presId="urn:microsoft.com/office/officeart/2005/8/layout/cycle3"/>
    <dgm:cxn modelId="{CFD21880-DBD7-482B-8089-8EDFB787449B}" type="presParOf" srcId="{C98236A1-3C0F-4454-A338-B0A3E0216DE3}" destId="{B16DB38D-5405-4B47-A76B-5D5CF5B67197}" srcOrd="0" destOrd="0" presId="urn:microsoft.com/office/officeart/2005/8/layout/cycle3"/>
    <dgm:cxn modelId="{B4B8C6EF-7AA1-42EF-96A8-FB01A1011041}" type="presParOf" srcId="{C98236A1-3C0F-4454-A338-B0A3E0216DE3}" destId="{E1634C12-A3C8-4E6A-959D-026812EE62F6}" srcOrd="1" destOrd="0" presId="urn:microsoft.com/office/officeart/2005/8/layout/cycle3"/>
    <dgm:cxn modelId="{D1F4A392-5DB1-425C-AD9C-0C83049A6B7E}" type="presParOf" srcId="{C98236A1-3C0F-4454-A338-B0A3E0216DE3}" destId="{A4DF8231-4AEA-43CC-932D-6B2588110FA1}" srcOrd="2" destOrd="0" presId="urn:microsoft.com/office/officeart/2005/8/layout/cycle3"/>
    <dgm:cxn modelId="{88914A82-BB46-4710-9F80-154AF3D7F702}" type="presParOf" srcId="{C98236A1-3C0F-4454-A338-B0A3E0216DE3}" destId="{CF85B64C-B6DF-499B-8E1C-8C3E96D14F40}" srcOrd="3" destOrd="0" presId="urn:microsoft.com/office/officeart/2005/8/layout/cycle3"/>
    <dgm:cxn modelId="{F61ADCF3-4692-4A80-971A-769B6ADADA0B}" type="presParOf" srcId="{C98236A1-3C0F-4454-A338-B0A3E0216DE3}" destId="{71D3D07B-6650-407F-8162-23B9F1477867}" srcOrd="4" destOrd="0" presId="urn:microsoft.com/office/officeart/2005/8/layout/cycle3"/>
    <dgm:cxn modelId="{8D182BEC-670A-4AA0-8D46-788FCA70BF28}" type="presParOf" srcId="{C98236A1-3C0F-4454-A338-B0A3E0216DE3}" destId="{D7000BFD-44A6-42C3-96DD-0EBEF64FB68B}" srcOrd="5" destOrd="0" presId="urn:microsoft.com/office/officeart/2005/8/layout/cycle3"/>
    <dgm:cxn modelId="{3C66F228-350A-4BEB-8E60-921CCDD5CB5C}" type="presParOf" srcId="{C98236A1-3C0F-4454-A338-B0A3E0216DE3}" destId="{44FD5258-1110-462E-98FC-AD772ACD5961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AEF3E9-776D-4F9E-BCCC-E5A54F6CCE56}" type="doc">
      <dgm:prSet loTypeId="urn:microsoft.com/office/officeart/2005/8/layout/process1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MX"/>
        </a:p>
      </dgm:t>
    </dgm:pt>
    <dgm:pt modelId="{1C40669A-5B81-4703-B899-6B0E515F0583}">
      <dgm:prSet phldrT="[Texto]" custT="1"/>
      <dgm:spPr>
        <a:solidFill>
          <a:srgbClr val="90C226"/>
        </a:solidFill>
        <a:ln>
          <a:solidFill>
            <a:srgbClr val="92D050"/>
          </a:solidFill>
        </a:ln>
      </dgm:spPr>
      <dgm:t>
        <a:bodyPr/>
        <a:lstStyle/>
        <a:p>
          <a:r>
            <a:rPr lang="es-MX" sz="1600" b="1" dirty="0" smtClean="0">
              <a:latin typeface="Candara" panose="020E0502030303020204" pitchFamily="34" charset="0"/>
              <a:cs typeface="Browallia New" pitchFamily="34" charset="-34"/>
            </a:rPr>
            <a:t>NMX-I-059-NYCE (MOPROSOFT) </a:t>
          </a:r>
        </a:p>
        <a:p>
          <a:r>
            <a:rPr lang="es-MX" sz="1600" b="1" dirty="0" smtClean="0">
              <a:latin typeface="Candara" panose="020E0502030303020204" pitchFamily="34" charset="0"/>
              <a:cs typeface="Browallia New" pitchFamily="34" charset="-34"/>
            </a:rPr>
            <a:t>CON NIVEL 2 COMO MÍNIMO.</a:t>
          </a:r>
          <a:endParaRPr lang="es-MX" sz="1600" b="1" dirty="0">
            <a:latin typeface="Candara" panose="020E0502030303020204" pitchFamily="34" charset="0"/>
          </a:endParaRPr>
        </a:p>
      </dgm:t>
    </dgm:pt>
    <dgm:pt modelId="{DDACC007-B63E-43DD-A936-041EDF289107}" type="parTrans" cxnId="{E576B6B7-CA28-450C-825E-C7C525C66883}">
      <dgm:prSet/>
      <dgm:spPr/>
      <dgm:t>
        <a:bodyPr/>
        <a:lstStyle/>
        <a:p>
          <a:endParaRPr lang="es-MX" sz="1600" b="1" dirty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B410881A-3D85-45DC-85A0-9D30D96E4CEA}" type="sibTrans" cxnId="{E576B6B7-CA28-450C-825E-C7C525C66883}">
      <dgm:prSet custT="1"/>
      <dgm:spPr/>
      <dgm:t>
        <a:bodyPr/>
        <a:lstStyle/>
        <a:p>
          <a:endParaRPr lang="es-MX" sz="1600" b="1" dirty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7CAD7AA1-CA80-4BC4-9E50-48E3E26EDCEF}">
      <dgm:prSet phldrT="[Texto]" custT="1"/>
      <dgm:spPr>
        <a:solidFill>
          <a:srgbClr val="90C226"/>
        </a:solidFill>
        <a:ln>
          <a:solidFill>
            <a:srgbClr val="92D050"/>
          </a:solidFill>
        </a:ln>
      </dgm:spPr>
      <dgm:t>
        <a:bodyPr/>
        <a:lstStyle/>
        <a:p>
          <a:r>
            <a:rPr lang="es-MX" sz="1600" b="1" dirty="0" smtClean="0">
              <a:latin typeface="Candara" panose="020E0502030303020204" pitchFamily="34" charset="0"/>
              <a:cs typeface="Browallia New" pitchFamily="34" charset="-34"/>
            </a:rPr>
            <a:t>CAPABILITY MATURITY MODEL INTEGRATION (CMMI) CON NIVEL 2 COMO MÍNIMO VIGENTE.</a:t>
          </a:r>
          <a:endParaRPr lang="es-MX" sz="1600" b="1" dirty="0">
            <a:latin typeface="Candara" panose="020E0502030303020204" pitchFamily="34" charset="0"/>
          </a:endParaRPr>
        </a:p>
      </dgm:t>
    </dgm:pt>
    <dgm:pt modelId="{9F04968A-27AE-42A1-A8DC-3A27E90D8C51}" type="parTrans" cxnId="{FAD109D2-F899-4F85-86BF-6ED9D8A08A46}">
      <dgm:prSet/>
      <dgm:spPr/>
      <dgm:t>
        <a:bodyPr/>
        <a:lstStyle/>
        <a:p>
          <a:endParaRPr lang="es-MX" sz="1600" b="1" dirty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4A9BD620-4223-4C9F-B242-438B494946FA}" type="sibTrans" cxnId="{FAD109D2-F899-4F85-86BF-6ED9D8A08A46}">
      <dgm:prSet custT="1"/>
      <dgm:spPr/>
      <dgm:t>
        <a:bodyPr/>
        <a:lstStyle/>
        <a:p>
          <a:endParaRPr lang="es-MX" sz="1600" b="1" dirty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68C82106-5EAA-412F-A960-E81F3473D751}">
      <dgm:prSet phldrT="[Texto]" custT="1"/>
      <dgm:spPr>
        <a:solidFill>
          <a:srgbClr val="90C226"/>
        </a:solidFill>
        <a:ln>
          <a:solidFill>
            <a:srgbClr val="92D050"/>
          </a:solidFill>
        </a:ln>
      </dgm:spPr>
      <dgm:t>
        <a:bodyPr/>
        <a:lstStyle/>
        <a:p>
          <a:r>
            <a:rPr lang="es-MX" sz="1600" b="1" dirty="0" smtClean="0">
              <a:latin typeface="Candara" panose="020E0502030303020204" pitchFamily="34" charset="0"/>
              <a:cs typeface="Browallia New" pitchFamily="34" charset="-34"/>
            </a:rPr>
            <a:t>TEAM SOFTWARE PROCESS PERFORMANCE AND CAPABILITY EVALUATION</a:t>
          </a:r>
        </a:p>
        <a:p>
          <a:r>
            <a:rPr lang="es-MX" sz="1600" b="1" dirty="0" smtClean="0">
              <a:latin typeface="Candara" panose="020E0502030303020204" pitchFamily="34" charset="0"/>
              <a:cs typeface="Browallia New" pitchFamily="34" charset="-34"/>
            </a:rPr>
            <a:t>(TSP-PACE)</a:t>
          </a:r>
          <a:endParaRPr lang="es-MX" sz="1600" b="1" dirty="0">
            <a:latin typeface="Candara" panose="020E0502030303020204" pitchFamily="34" charset="0"/>
          </a:endParaRPr>
        </a:p>
      </dgm:t>
    </dgm:pt>
    <dgm:pt modelId="{612F1986-65A0-468E-8C6C-AEFB8E6FD52F}" type="parTrans" cxnId="{FB2D086D-87A8-4CAE-90CF-B34490E4B4A0}">
      <dgm:prSet/>
      <dgm:spPr/>
      <dgm:t>
        <a:bodyPr/>
        <a:lstStyle/>
        <a:p>
          <a:endParaRPr lang="es-MX" sz="1600" b="1" dirty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494F6A33-1DAE-40CD-BA1E-B27A29773B59}" type="sibTrans" cxnId="{FB2D086D-87A8-4CAE-90CF-B34490E4B4A0}">
      <dgm:prSet/>
      <dgm:spPr/>
      <dgm:t>
        <a:bodyPr/>
        <a:lstStyle/>
        <a:p>
          <a:endParaRPr lang="es-MX" sz="1600" b="1" dirty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9789C8F1-2531-4C40-9DAA-07C4FC134606}" type="pres">
      <dgm:prSet presAssocID="{90AEF3E9-776D-4F9E-BCCC-E5A54F6CCE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74855A0-9963-49DA-83CC-71E96FF85522}" type="pres">
      <dgm:prSet presAssocID="{1C40669A-5B81-4703-B899-6B0E515F058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4731708-C65B-419F-956A-ABA8E6DA788C}" type="pres">
      <dgm:prSet presAssocID="{B410881A-3D85-45DC-85A0-9D30D96E4CEA}" presName="sibTrans" presStyleLbl="sibTrans2D1" presStyleIdx="0" presStyleCnt="2"/>
      <dgm:spPr/>
      <dgm:t>
        <a:bodyPr/>
        <a:lstStyle/>
        <a:p>
          <a:endParaRPr lang="es-MX"/>
        </a:p>
      </dgm:t>
    </dgm:pt>
    <dgm:pt modelId="{67C49730-0DC3-4D83-B529-A2FB0B959884}" type="pres">
      <dgm:prSet presAssocID="{B410881A-3D85-45DC-85A0-9D30D96E4CEA}" presName="connectorText" presStyleLbl="sibTrans2D1" presStyleIdx="0" presStyleCnt="2"/>
      <dgm:spPr/>
      <dgm:t>
        <a:bodyPr/>
        <a:lstStyle/>
        <a:p>
          <a:endParaRPr lang="es-MX"/>
        </a:p>
      </dgm:t>
    </dgm:pt>
    <dgm:pt modelId="{6CB30B92-E084-4206-9B30-1F0ABCB43033}" type="pres">
      <dgm:prSet presAssocID="{7CAD7AA1-CA80-4BC4-9E50-48E3E26EDCE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39234AD-AB3F-41EB-8C7E-12C6CC3D9709}" type="pres">
      <dgm:prSet presAssocID="{4A9BD620-4223-4C9F-B242-438B494946FA}" presName="sibTrans" presStyleLbl="sibTrans2D1" presStyleIdx="1" presStyleCnt="2"/>
      <dgm:spPr/>
      <dgm:t>
        <a:bodyPr/>
        <a:lstStyle/>
        <a:p>
          <a:endParaRPr lang="es-MX"/>
        </a:p>
      </dgm:t>
    </dgm:pt>
    <dgm:pt modelId="{4EB9EF23-48FD-4158-8A44-70307CE1BE83}" type="pres">
      <dgm:prSet presAssocID="{4A9BD620-4223-4C9F-B242-438B494946FA}" presName="connectorText" presStyleLbl="sibTrans2D1" presStyleIdx="1" presStyleCnt="2"/>
      <dgm:spPr/>
      <dgm:t>
        <a:bodyPr/>
        <a:lstStyle/>
        <a:p>
          <a:endParaRPr lang="es-MX"/>
        </a:p>
      </dgm:t>
    </dgm:pt>
    <dgm:pt modelId="{3787CB44-3CB5-4F0C-9FAB-73E69CD7048B}" type="pres">
      <dgm:prSet presAssocID="{68C82106-5EAA-412F-A960-E81F3473D75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D21CE57-C488-46A5-B751-411A70423B68}" type="presOf" srcId="{B410881A-3D85-45DC-85A0-9D30D96E4CEA}" destId="{67C49730-0DC3-4D83-B529-A2FB0B959884}" srcOrd="1" destOrd="0" presId="urn:microsoft.com/office/officeart/2005/8/layout/process1"/>
    <dgm:cxn modelId="{8FBC98E1-F992-4B99-B104-084E7988B35A}" type="presOf" srcId="{68C82106-5EAA-412F-A960-E81F3473D751}" destId="{3787CB44-3CB5-4F0C-9FAB-73E69CD7048B}" srcOrd="0" destOrd="0" presId="urn:microsoft.com/office/officeart/2005/8/layout/process1"/>
    <dgm:cxn modelId="{6D831533-898C-4921-8EF9-E8358A04360C}" type="presOf" srcId="{4A9BD620-4223-4C9F-B242-438B494946FA}" destId="{4EB9EF23-48FD-4158-8A44-70307CE1BE83}" srcOrd="1" destOrd="0" presId="urn:microsoft.com/office/officeart/2005/8/layout/process1"/>
    <dgm:cxn modelId="{FAD109D2-F899-4F85-86BF-6ED9D8A08A46}" srcId="{90AEF3E9-776D-4F9E-BCCC-E5A54F6CCE56}" destId="{7CAD7AA1-CA80-4BC4-9E50-48E3E26EDCEF}" srcOrd="1" destOrd="0" parTransId="{9F04968A-27AE-42A1-A8DC-3A27E90D8C51}" sibTransId="{4A9BD620-4223-4C9F-B242-438B494946FA}"/>
    <dgm:cxn modelId="{FB2D086D-87A8-4CAE-90CF-B34490E4B4A0}" srcId="{90AEF3E9-776D-4F9E-BCCC-E5A54F6CCE56}" destId="{68C82106-5EAA-412F-A960-E81F3473D751}" srcOrd="2" destOrd="0" parTransId="{612F1986-65A0-468E-8C6C-AEFB8E6FD52F}" sibTransId="{494F6A33-1DAE-40CD-BA1E-B27A29773B59}"/>
    <dgm:cxn modelId="{8676870F-5B54-4019-8449-8FDC48F7A4F3}" type="presOf" srcId="{1C40669A-5B81-4703-B899-6B0E515F0583}" destId="{474855A0-9963-49DA-83CC-71E96FF85522}" srcOrd="0" destOrd="0" presId="urn:microsoft.com/office/officeart/2005/8/layout/process1"/>
    <dgm:cxn modelId="{185F9FB8-B84C-4FEE-A0CF-5ABC9BDBCB77}" type="presOf" srcId="{B410881A-3D85-45DC-85A0-9D30D96E4CEA}" destId="{C4731708-C65B-419F-956A-ABA8E6DA788C}" srcOrd="0" destOrd="0" presId="urn:microsoft.com/office/officeart/2005/8/layout/process1"/>
    <dgm:cxn modelId="{09EDE580-ACD9-430F-91B9-78D2E0CC5D6D}" type="presOf" srcId="{90AEF3E9-776D-4F9E-BCCC-E5A54F6CCE56}" destId="{9789C8F1-2531-4C40-9DAA-07C4FC134606}" srcOrd="0" destOrd="0" presId="urn:microsoft.com/office/officeart/2005/8/layout/process1"/>
    <dgm:cxn modelId="{E0F595F6-43AF-4819-BE27-1F01B0948DF4}" type="presOf" srcId="{7CAD7AA1-CA80-4BC4-9E50-48E3E26EDCEF}" destId="{6CB30B92-E084-4206-9B30-1F0ABCB43033}" srcOrd="0" destOrd="0" presId="urn:microsoft.com/office/officeart/2005/8/layout/process1"/>
    <dgm:cxn modelId="{E576B6B7-CA28-450C-825E-C7C525C66883}" srcId="{90AEF3E9-776D-4F9E-BCCC-E5A54F6CCE56}" destId="{1C40669A-5B81-4703-B899-6B0E515F0583}" srcOrd="0" destOrd="0" parTransId="{DDACC007-B63E-43DD-A936-041EDF289107}" sibTransId="{B410881A-3D85-45DC-85A0-9D30D96E4CEA}"/>
    <dgm:cxn modelId="{3C460F0E-4485-4641-BCE7-A2AAD7353283}" type="presOf" srcId="{4A9BD620-4223-4C9F-B242-438B494946FA}" destId="{D39234AD-AB3F-41EB-8C7E-12C6CC3D9709}" srcOrd="0" destOrd="0" presId="urn:microsoft.com/office/officeart/2005/8/layout/process1"/>
    <dgm:cxn modelId="{3530EBF4-0BCC-4950-99F8-BC4C588BFAB5}" type="presParOf" srcId="{9789C8F1-2531-4C40-9DAA-07C4FC134606}" destId="{474855A0-9963-49DA-83CC-71E96FF85522}" srcOrd="0" destOrd="0" presId="urn:microsoft.com/office/officeart/2005/8/layout/process1"/>
    <dgm:cxn modelId="{B044ABCB-B095-4148-9D2F-0AE16B42EF55}" type="presParOf" srcId="{9789C8F1-2531-4C40-9DAA-07C4FC134606}" destId="{C4731708-C65B-419F-956A-ABA8E6DA788C}" srcOrd="1" destOrd="0" presId="urn:microsoft.com/office/officeart/2005/8/layout/process1"/>
    <dgm:cxn modelId="{33FD89A6-E472-472B-851E-01DFD327B372}" type="presParOf" srcId="{C4731708-C65B-419F-956A-ABA8E6DA788C}" destId="{67C49730-0DC3-4D83-B529-A2FB0B959884}" srcOrd="0" destOrd="0" presId="urn:microsoft.com/office/officeart/2005/8/layout/process1"/>
    <dgm:cxn modelId="{C4927E2C-800C-44D1-B159-C8A92EEC1438}" type="presParOf" srcId="{9789C8F1-2531-4C40-9DAA-07C4FC134606}" destId="{6CB30B92-E084-4206-9B30-1F0ABCB43033}" srcOrd="2" destOrd="0" presId="urn:microsoft.com/office/officeart/2005/8/layout/process1"/>
    <dgm:cxn modelId="{38110597-A270-49AF-BE4F-FC7254A6BE4E}" type="presParOf" srcId="{9789C8F1-2531-4C40-9DAA-07C4FC134606}" destId="{D39234AD-AB3F-41EB-8C7E-12C6CC3D9709}" srcOrd="3" destOrd="0" presId="urn:microsoft.com/office/officeart/2005/8/layout/process1"/>
    <dgm:cxn modelId="{5C748D8D-A171-4117-B18D-71340C3CD718}" type="presParOf" srcId="{D39234AD-AB3F-41EB-8C7E-12C6CC3D9709}" destId="{4EB9EF23-48FD-4158-8A44-70307CE1BE83}" srcOrd="0" destOrd="0" presId="urn:microsoft.com/office/officeart/2005/8/layout/process1"/>
    <dgm:cxn modelId="{3662FB86-B371-4359-9476-C5126C51084B}" type="presParOf" srcId="{9789C8F1-2531-4C40-9DAA-07C4FC134606}" destId="{3787CB44-3CB5-4F0C-9FAB-73E69CD7048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478CE0-0CA9-4B33-A919-6CB3DE308C1B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s-MX"/>
        </a:p>
      </dgm:t>
    </dgm:pt>
    <dgm:pt modelId="{3EEB65DE-4154-4B4A-BA0F-E3F1285284CC}">
      <dgm:prSet phldrT="[Texto]" custT="1"/>
      <dgm:spPr>
        <a:solidFill>
          <a:srgbClr val="90C226"/>
        </a:solidFill>
      </dgm:spPr>
      <dgm:t>
        <a:bodyPr/>
        <a:lstStyle/>
        <a:p>
          <a:r>
            <a:rPr lang="es-MX" sz="1800" b="1" dirty="0" smtClean="0">
              <a:latin typeface="Candara" panose="020E0502030303020204" pitchFamily="34" charset="0"/>
            </a:rPr>
            <a:t>No ligadas a instrumentos de inversión</a:t>
          </a:r>
          <a:endParaRPr lang="es-MX" sz="1800" b="1" dirty="0"/>
        </a:p>
      </dgm:t>
    </dgm:pt>
    <dgm:pt modelId="{542FAF54-C1E3-4649-A326-5D88601F3689}" type="parTrans" cxnId="{D401CE84-318D-4397-9153-4C57385814DB}">
      <dgm:prSet/>
      <dgm:spPr/>
      <dgm:t>
        <a:bodyPr/>
        <a:lstStyle/>
        <a:p>
          <a:endParaRPr lang="es-MX" sz="1800" b="1"/>
        </a:p>
      </dgm:t>
    </dgm:pt>
    <dgm:pt modelId="{C70192BC-3A31-429D-81A0-147C2E971249}" type="sibTrans" cxnId="{D401CE84-318D-4397-9153-4C57385814DB}">
      <dgm:prSet/>
      <dgm:spPr/>
      <dgm:t>
        <a:bodyPr/>
        <a:lstStyle/>
        <a:p>
          <a:endParaRPr lang="es-MX" sz="1800" b="1"/>
        </a:p>
      </dgm:t>
    </dgm:pt>
    <dgm:pt modelId="{6950C661-19AE-449C-8C26-D0393CF3CB05}">
      <dgm:prSet phldrT="[Texto]" custT="1"/>
      <dgm:spPr>
        <a:solidFill>
          <a:srgbClr val="8FD400"/>
        </a:solidFill>
      </dgm:spPr>
      <dgm:t>
        <a:bodyPr/>
        <a:lstStyle/>
        <a:p>
          <a:r>
            <a:rPr lang="es-MX" sz="1800" b="1" dirty="0" smtClean="0">
              <a:solidFill>
                <a:schemeClr val="bg1"/>
              </a:solidFill>
              <a:latin typeface="Candara" panose="020E0502030303020204" pitchFamily="34" charset="0"/>
            </a:rPr>
            <a:t>Que pueda emitir cheques</a:t>
          </a:r>
          <a:endParaRPr lang="es-MX" sz="1800" b="1" dirty="0">
            <a:solidFill>
              <a:schemeClr val="bg1"/>
            </a:solidFill>
          </a:endParaRPr>
        </a:p>
      </dgm:t>
    </dgm:pt>
    <dgm:pt modelId="{398C90A6-7FAA-487C-A04B-505C822E6467}" type="parTrans" cxnId="{D11A2143-AC5B-4D40-8ACC-50E551DAE7C8}">
      <dgm:prSet/>
      <dgm:spPr/>
      <dgm:t>
        <a:bodyPr/>
        <a:lstStyle/>
        <a:p>
          <a:endParaRPr lang="es-MX" sz="1800" b="1"/>
        </a:p>
      </dgm:t>
    </dgm:pt>
    <dgm:pt modelId="{7A6BA0CC-B0EA-429A-A36E-4C0B3A9CE68C}" type="sibTrans" cxnId="{D11A2143-AC5B-4D40-8ACC-50E551DAE7C8}">
      <dgm:prSet/>
      <dgm:spPr/>
      <dgm:t>
        <a:bodyPr/>
        <a:lstStyle/>
        <a:p>
          <a:endParaRPr lang="es-MX" sz="1800" b="1"/>
        </a:p>
      </dgm:t>
    </dgm:pt>
    <dgm:pt modelId="{7EA1D0F3-2B8B-46EB-A79C-814DBF578F08}">
      <dgm:prSet phldrT="[Texto]" custT="1"/>
      <dgm:spPr>
        <a:solidFill>
          <a:srgbClr val="B7E55F"/>
        </a:solidFill>
      </dgm:spPr>
      <dgm:t>
        <a:bodyPr/>
        <a:lstStyle/>
        <a:p>
          <a:r>
            <a:rPr lang="es-MX" sz="1800" b="1" dirty="0" smtClean="0">
              <a:solidFill>
                <a:schemeClr val="bg1"/>
              </a:solidFill>
              <a:latin typeface="Candara" panose="020E0502030303020204" pitchFamily="34" charset="0"/>
            </a:rPr>
            <a:t>Que pueda ser liquidable</a:t>
          </a:r>
          <a:endParaRPr lang="es-MX" sz="1800" b="1" dirty="0">
            <a:solidFill>
              <a:schemeClr val="bg1"/>
            </a:solidFill>
          </a:endParaRPr>
        </a:p>
      </dgm:t>
    </dgm:pt>
    <dgm:pt modelId="{C42D2952-5089-4E78-B11A-EB4D6B7EEA48}" type="parTrans" cxnId="{6FB0FDD3-E46B-4814-A4F3-8981346B1513}">
      <dgm:prSet/>
      <dgm:spPr/>
      <dgm:t>
        <a:bodyPr/>
        <a:lstStyle/>
        <a:p>
          <a:endParaRPr lang="es-MX" sz="1800" b="1"/>
        </a:p>
      </dgm:t>
    </dgm:pt>
    <dgm:pt modelId="{5E7732EF-38D8-4775-80A6-5DE8E6B1C902}" type="sibTrans" cxnId="{6FB0FDD3-E46B-4814-A4F3-8981346B1513}">
      <dgm:prSet/>
      <dgm:spPr/>
      <dgm:t>
        <a:bodyPr/>
        <a:lstStyle/>
        <a:p>
          <a:endParaRPr lang="es-MX" sz="1800" b="1"/>
        </a:p>
      </dgm:t>
    </dgm:pt>
    <dgm:pt modelId="{0C3C45EC-C4FD-4054-88EF-FAF3EB177046}">
      <dgm:prSet phldrT="[Texto]" custT="1"/>
      <dgm:spPr>
        <a:solidFill>
          <a:srgbClr val="8FD400"/>
        </a:solidFill>
      </dgm:spPr>
      <dgm:t>
        <a:bodyPr/>
        <a:lstStyle/>
        <a:p>
          <a:r>
            <a:rPr lang="es-MX" sz="1800" b="1" dirty="0" smtClean="0">
              <a:solidFill>
                <a:schemeClr val="bg1"/>
              </a:solidFill>
              <a:latin typeface="Candara" panose="020E0502030303020204" pitchFamily="34" charset="0"/>
            </a:rPr>
            <a:t>Todos los movimientos deberán reflejarse en el estado de cuenta bancario</a:t>
          </a:r>
          <a:endParaRPr lang="es-MX" sz="1800" b="1" dirty="0">
            <a:solidFill>
              <a:schemeClr val="bg1"/>
            </a:solidFill>
          </a:endParaRPr>
        </a:p>
      </dgm:t>
    </dgm:pt>
    <dgm:pt modelId="{78D57D28-D983-49AC-8017-CF904800326A}" type="parTrans" cxnId="{8F085F4B-C56D-4172-B473-958A42984905}">
      <dgm:prSet/>
      <dgm:spPr/>
      <dgm:t>
        <a:bodyPr/>
        <a:lstStyle/>
        <a:p>
          <a:endParaRPr lang="es-MX" sz="1800" b="1"/>
        </a:p>
      </dgm:t>
    </dgm:pt>
    <dgm:pt modelId="{27ECC0E9-2070-4781-B0E8-E898FDF6E07C}" type="sibTrans" cxnId="{8F085F4B-C56D-4172-B473-958A42984905}">
      <dgm:prSet/>
      <dgm:spPr/>
      <dgm:t>
        <a:bodyPr/>
        <a:lstStyle/>
        <a:p>
          <a:endParaRPr lang="es-MX" sz="1800" b="1"/>
        </a:p>
      </dgm:t>
    </dgm:pt>
    <dgm:pt modelId="{BACB43DC-2BC0-47C4-B537-A30BFA3D7F9B}">
      <dgm:prSet phldrT="[Texto]" custT="1"/>
      <dgm:spPr>
        <a:solidFill>
          <a:srgbClr val="507E32"/>
        </a:solidFill>
      </dgm:spPr>
      <dgm:t>
        <a:bodyPr/>
        <a:lstStyle/>
        <a:p>
          <a:r>
            <a:rPr lang="es-MX" sz="1800" b="1" dirty="0" smtClean="0">
              <a:latin typeface="Candara" panose="020E0502030303020204" pitchFamily="34" charset="0"/>
            </a:rPr>
            <a:t>Exclusivamente se deberán depositar los recursos federales recibidos del programa.</a:t>
          </a:r>
          <a:endParaRPr lang="es-MX" sz="1800" b="1" dirty="0"/>
        </a:p>
      </dgm:t>
    </dgm:pt>
    <dgm:pt modelId="{0DAE129D-11FD-4F96-86A6-81BC8FF3C847}" type="parTrans" cxnId="{86BD4E00-679D-4CBE-9934-CFAB4330DF42}">
      <dgm:prSet/>
      <dgm:spPr/>
      <dgm:t>
        <a:bodyPr/>
        <a:lstStyle/>
        <a:p>
          <a:endParaRPr lang="es-MX" sz="1800" b="1"/>
        </a:p>
      </dgm:t>
    </dgm:pt>
    <dgm:pt modelId="{4C5D400F-BE4B-4AB9-9109-76CC28E16F1A}" type="sibTrans" cxnId="{86BD4E00-679D-4CBE-9934-CFAB4330DF42}">
      <dgm:prSet/>
      <dgm:spPr/>
      <dgm:t>
        <a:bodyPr/>
        <a:lstStyle/>
        <a:p>
          <a:endParaRPr lang="es-MX" sz="1800" b="1"/>
        </a:p>
      </dgm:t>
    </dgm:pt>
    <dgm:pt modelId="{B081E28E-A5B5-49B5-B07D-EEC06D1385ED}" type="pres">
      <dgm:prSet presAssocID="{4E478CE0-0CA9-4B33-A919-6CB3DE308C1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C320A63F-E269-4642-A1DF-840AC81FCCE1}" type="pres">
      <dgm:prSet presAssocID="{4E478CE0-0CA9-4B33-A919-6CB3DE308C1B}" presName="Name1" presStyleCnt="0"/>
      <dgm:spPr/>
    </dgm:pt>
    <dgm:pt modelId="{E62AA11D-B506-4D52-940E-596CA2A3CA1B}" type="pres">
      <dgm:prSet presAssocID="{4E478CE0-0CA9-4B33-A919-6CB3DE308C1B}" presName="cycle" presStyleCnt="0"/>
      <dgm:spPr/>
    </dgm:pt>
    <dgm:pt modelId="{50568612-BA46-4008-A429-23F04FBFA328}" type="pres">
      <dgm:prSet presAssocID="{4E478CE0-0CA9-4B33-A919-6CB3DE308C1B}" presName="srcNode" presStyleLbl="node1" presStyleIdx="0" presStyleCnt="5"/>
      <dgm:spPr/>
    </dgm:pt>
    <dgm:pt modelId="{281BFF6B-A1DA-4115-BF92-C0608DEC1798}" type="pres">
      <dgm:prSet presAssocID="{4E478CE0-0CA9-4B33-A919-6CB3DE308C1B}" presName="conn" presStyleLbl="parChTrans1D2" presStyleIdx="0" presStyleCnt="1"/>
      <dgm:spPr/>
      <dgm:t>
        <a:bodyPr/>
        <a:lstStyle/>
        <a:p>
          <a:endParaRPr lang="es-MX"/>
        </a:p>
      </dgm:t>
    </dgm:pt>
    <dgm:pt modelId="{9A45EC7C-5E6B-4318-97AD-722C39302888}" type="pres">
      <dgm:prSet presAssocID="{4E478CE0-0CA9-4B33-A919-6CB3DE308C1B}" presName="extraNode" presStyleLbl="node1" presStyleIdx="0" presStyleCnt="5"/>
      <dgm:spPr/>
    </dgm:pt>
    <dgm:pt modelId="{3F4EF34C-5779-4855-B8A7-EE1DEC16AECC}" type="pres">
      <dgm:prSet presAssocID="{4E478CE0-0CA9-4B33-A919-6CB3DE308C1B}" presName="dstNode" presStyleLbl="node1" presStyleIdx="0" presStyleCnt="5"/>
      <dgm:spPr/>
    </dgm:pt>
    <dgm:pt modelId="{3E120DEC-0125-488F-98A6-DBF42263E712}" type="pres">
      <dgm:prSet presAssocID="{3EEB65DE-4154-4B4A-BA0F-E3F1285284C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57E7CD1-FAF0-4B1F-A097-BF3EE7CD007F}" type="pres">
      <dgm:prSet presAssocID="{3EEB65DE-4154-4B4A-BA0F-E3F1285284CC}" presName="accent_1" presStyleCnt="0"/>
      <dgm:spPr/>
    </dgm:pt>
    <dgm:pt modelId="{6136153C-9933-4686-8D42-35EF6EC97F22}" type="pres">
      <dgm:prSet presAssocID="{3EEB65DE-4154-4B4A-BA0F-E3F1285284CC}" presName="accentRepeatNode" presStyleLbl="solidFgAcc1" presStyleIdx="0" presStyleCnt="5"/>
      <dgm:spPr/>
    </dgm:pt>
    <dgm:pt modelId="{84479E11-FC2D-464A-B0A2-752DD8C95474}" type="pres">
      <dgm:prSet presAssocID="{6950C661-19AE-449C-8C26-D0393CF3CB0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152E31E-1DEC-4493-A3FA-5FBD25C8B832}" type="pres">
      <dgm:prSet presAssocID="{6950C661-19AE-449C-8C26-D0393CF3CB05}" presName="accent_2" presStyleCnt="0"/>
      <dgm:spPr/>
    </dgm:pt>
    <dgm:pt modelId="{83B97438-82F9-417B-8CBC-E0DE2ED7280F}" type="pres">
      <dgm:prSet presAssocID="{6950C661-19AE-449C-8C26-D0393CF3CB05}" presName="accentRepeatNode" presStyleLbl="solidFgAcc1" presStyleIdx="1" presStyleCnt="5"/>
      <dgm:spPr/>
    </dgm:pt>
    <dgm:pt modelId="{E98CA30B-76A0-4343-8AE4-DF17294F2658}" type="pres">
      <dgm:prSet presAssocID="{7EA1D0F3-2B8B-46EB-A79C-814DBF578F0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039E5D7-9A21-4B09-9E5E-8C9C68DF681B}" type="pres">
      <dgm:prSet presAssocID="{7EA1D0F3-2B8B-46EB-A79C-814DBF578F08}" presName="accent_3" presStyleCnt="0"/>
      <dgm:spPr/>
    </dgm:pt>
    <dgm:pt modelId="{2DCA3B2A-7478-4FEC-9F35-C21193885F78}" type="pres">
      <dgm:prSet presAssocID="{7EA1D0F3-2B8B-46EB-A79C-814DBF578F08}" presName="accentRepeatNode" presStyleLbl="solidFgAcc1" presStyleIdx="2" presStyleCnt="5"/>
      <dgm:spPr/>
    </dgm:pt>
    <dgm:pt modelId="{F049FEED-9B18-4D68-961C-7BBFEC00327A}" type="pres">
      <dgm:prSet presAssocID="{0C3C45EC-C4FD-4054-88EF-FAF3EB17704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BBFF650-71F3-4A0A-978A-3DA7813A5647}" type="pres">
      <dgm:prSet presAssocID="{0C3C45EC-C4FD-4054-88EF-FAF3EB177046}" presName="accent_4" presStyleCnt="0"/>
      <dgm:spPr/>
    </dgm:pt>
    <dgm:pt modelId="{E3EDBF07-97E7-40B6-A7B7-0D3AC75CF10E}" type="pres">
      <dgm:prSet presAssocID="{0C3C45EC-C4FD-4054-88EF-FAF3EB177046}" presName="accentRepeatNode" presStyleLbl="solidFgAcc1" presStyleIdx="3" presStyleCnt="5"/>
      <dgm:spPr/>
    </dgm:pt>
    <dgm:pt modelId="{74031703-3C67-4BA4-8CE1-D49FBAA66591}" type="pres">
      <dgm:prSet presAssocID="{BACB43DC-2BC0-47C4-B537-A30BFA3D7F9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CF9D4D7-DA54-458F-9B9C-09E6C823AF46}" type="pres">
      <dgm:prSet presAssocID="{BACB43DC-2BC0-47C4-B537-A30BFA3D7F9B}" presName="accent_5" presStyleCnt="0"/>
      <dgm:spPr/>
    </dgm:pt>
    <dgm:pt modelId="{AC1B76C4-CA9C-4213-A090-5F3557A73260}" type="pres">
      <dgm:prSet presAssocID="{BACB43DC-2BC0-47C4-B537-A30BFA3D7F9B}" presName="accentRepeatNode" presStyleLbl="solidFgAcc1" presStyleIdx="4" presStyleCnt="5"/>
      <dgm:spPr/>
    </dgm:pt>
  </dgm:ptLst>
  <dgm:cxnLst>
    <dgm:cxn modelId="{86BD4E00-679D-4CBE-9934-CFAB4330DF42}" srcId="{4E478CE0-0CA9-4B33-A919-6CB3DE308C1B}" destId="{BACB43DC-2BC0-47C4-B537-A30BFA3D7F9B}" srcOrd="4" destOrd="0" parTransId="{0DAE129D-11FD-4F96-86A6-81BC8FF3C847}" sibTransId="{4C5D400F-BE4B-4AB9-9109-76CC28E16F1A}"/>
    <dgm:cxn modelId="{D401CE84-318D-4397-9153-4C57385814DB}" srcId="{4E478CE0-0CA9-4B33-A919-6CB3DE308C1B}" destId="{3EEB65DE-4154-4B4A-BA0F-E3F1285284CC}" srcOrd="0" destOrd="0" parTransId="{542FAF54-C1E3-4649-A326-5D88601F3689}" sibTransId="{C70192BC-3A31-429D-81A0-147C2E971249}"/>
    <dgm:cxn modelId="{53F9235F-FD0B-4C0C-AB7B-837E5B83B0E0}" type="presOf" srcId="{3EEB65DE-4154-4B4A-BA0F-E3F1285284CC}" destId="{3E120DEC-0125-488F-98A6-DBF42263E712}" srcOrd="0" destOrd="0" presId="urn:microsoft.com/office/officeart/2008/layout/VerticalCurvedList"/>
    <dgm:cxn modelId="{501CA437-6516-4A37-B210-4488AA1B0282}" type="presOf" srcId="{4E478CE0-0CA9-4B33-A919-6CB3DE308C1B}" destId="{B081E28E-A5B5-49B5-B07D-EEC06D1385ED}" srcOrd="0" destOrd="0" presId="urn:microsoft.com/office/officeart/2008/layout/VerticalCurvedList"/>
    <dgm:cxn modelId="{8F085F4B-C56D-4172-B473-958A42984905}" srcId="{4E478CE0-0CA9-4B33-A919-6CB3DE308C1B}" destId="{0C3C45EC-C4FD-4054-88EF-FAF3EB177046}" srcOrd="3" destOrd="0" parTransId="{78D57D28-D983-49AC-8017-CF904800326A}" sibTransId="{27ECC0E9-2070-4781-B0E8-E898FDF6E07C}"/>
    <dgm:cxn modelId="{57593A5B-03A9-4BFC-A302-FADD80180954}" type="presOf" srcId="{BACB43DC-2BC0-47C4-B537-A30BFA3D7F9B}" destId="{74031703-3C67-4BA4-8CE1-D49FBAA66591}" srcOrd="0" destOrd="0" presId="urn:microsoft.com/office/officeart/2008/layout/VerticalCurvedList"/>
    <dgm:cxn modelId="{CEEF9064-F8A3-460C-B842-52F0482E4901}" type="presOf" srcId="{6950C661-19AE-449C-8C26-D0393CF3CB05}" destId="{84479E11-FC2D-464A-B0A2-752DD8C95474}" srcOrd="0" destOrd="0" presId="urn:microsoft.com/office/officeart/2008/layout/VerticalCurvedList"/>
    <dgm:cxn modelId="{D11A2143-AC5B-4D40-8ACC-50E551DAE7C8}" srcId="{4E478CE0-0CA9-4B33-A919-6CB3DE308C1B}" destId="{6950C661-19AE-449C-8C26-D0393CF3CB05}" srcOrd="1" destOrd="0" parTransId="{398C90A6-7FAA-487C-A04B-505C822E6467}" sibTransId="{7A6BA0CC-B0EA-429A-A36E-4C0B3A9CE68C}"/>
    <dgm:cxn modelId="{660753AB-6B88-4F53-BCA6-A48F4F1AC4BF}" type="presOf" srcId="{7EA1D0F3-2B8B-46EB-A79C-814DBF578F08}" destId="{E98CA30B-76A0-4343-8AE4-DF17294F2658}" srcOrd="0" destOrd="0" presId="urn:microsoft.com/office/officeart/2008/layout/VerticalCurvedList"/>
    <dgm:cxn modelId="{A68745BD-1601-4ABF-87AB-2BB6902A3850}" type="presOf" srcId="{C70192BC-3A31-429D-81A0-147C2E971249}" destId="{281BFF6B-A1DA-4115-BF92-C0608DEC1798}" srcOrd="0" destOrd="0" presId="urn:microsoft.com/office/officeart/2008/layout/VerticalCurvedList"/>
    <dgm:cxn modelId="{6FB0FDD3-E46B-4814-A4F3-8981346B1513}" srcId="{4E478CE0-0CA9-4B33-A919-6CB3DE308C1B}" destId="{7EA1D0F3-2B8B-46EB-A79C-814DBF578F08}" srcOrd="2" destOrd="0" parTransId="{C42D2952-5089-4E78-B11A-EB4D6B7EEA48}" sibTransId="{5E7732EF-38D8-4775-80A6-5DE8E6B1C902}"/>
    <dgm:cxn modelId="{C097991D-60D2-4F00-B7F1-219EC8FC9254}" type="presOf" srcId="{0C3C45EC-C4FD-4054-88EF-FAF3EB177046}" destId="{F049FEED-9B18-4D68-961C-7BBFEC00327A}" srcOrd="0" destOrd="0" presId="urn:microsoft.com/office/officeart/2008/layout/VerticalCurvedList"/>
    <dgm:cxn modelId="{67D04D4D-3F31-488E-834D-DF60A5A65213}" type="presParOf" srcId="{B081E28E-A5B5-49B5-B07D-EEC06D1385ED}" destId="{C320A63F-E269-4642-A1DF-840AC81FCCE1}" srcOrd="0" destOrd="0" presId="urn:microsoft.com/office/officeart/2008/layout/VerticalCurvedList"/>
    <dgm:cxn modelId="{80FC6467-28C3-4747-943F-D4AD60D19D8A}" type="presParOf" srcId="{C320A63F-E269-4642-A1DF-840AC81FCCE1}" destId="{E62AA11D-B506-4D52-940E-596CA2A3CA1B}" srcOrd="0" destOrd="0" presId="urn:microsoft.com/office/officeart/2008/layout/VerticalCurvedList"/>
    <dgm:cxn modelId="{BDBE00CC-D41D-4643-92BE-A0224D2907DA}" type="presParOf" srcId="{E62AA11D-B506-4D52-940E-596CA2A3CA1B}" destId="{50568612-BA46-4008-A429-23F04FBFA328}" srcOrd="0" destOrd="0" presId="urn:microsoft.com/office/officeart/2008/layout/VerticalCurvedList"/>
    <dgm:cxn modelId="{7F89B789-06C0-4744-9901-349991311263}" type="presParOf" srcId="{E62AA11D-B506-4D52-940E-596CA2A3CA1B}" destId="{281BFF6B-A1DA-4115-BF92-C0608DEC1798}" srcOrd="1" destOrd="0" presId="urn:microsoft.com/office/officeart/2008/layout/VerticalCurvedList"/>
    <dgm:cxn modelId="{C95074B9-14CC-41B0-8D46-EF05C4D26EBC}" type="presParOf" srcId="{E62AA11D-B506-4D52-940E-596CA2A3CA1B}" destId="{9A45EC7C-5E6B-4318-97AD-722C39302888}" srcOrd="2" destOrd="0" presId="urn:microsoft.com/office/officeart/2008/layout/VerticalCurvedList"/>
    <dgm:cxn modelId="{B1B00279-F585-4328-B5D6-015A8E99A9A0}" type="presParOf" srcId="{E62AA11D-B506-4D52-940E-596CA2A3CA1B}" destId="{3F4EF34C-5779-4855-B8A7-EE1DEC16AECC}" srcOrd="3" destOrd="0" presId="urn:microsoft.com/office/officeart/2008/layout/VerticalCurvedList"/>
    <dgm:cxn modelId="{4DF7830D-2B0D-40C5-9B55-58DE1816CAE5}" type="presParOf" srcId="{C320A63F-E269-4642-A1DF-840AC81FCCE1}" destId="{3E120DEC-0125-488F-98A6-DBF42263E712}" srcOrd="1" destOrd="0" presId="urn:microsoft.com/office/officeart/2008/layout/VerticalCurvedList"/>
    <dgm:cxn modelId="{B435CEC1-1D8A-4458-B134-88E7F3360255}" type="presParOf" srcId="{C320A63F-E269-4642-A1DF-840AC81FCCE1}" destId="{C57E7CD1-FAF0-4B1F-A097-BF3EE7CD007F}" srcOrd="2" destOrd="0" presId="urn:microsoft.com/office/officeart/2008/layout/VerticalCurvedList"/>
    <dgm:cxn modelId="{0FB90EB8-9093-42D3-A9C5-133F330F7645}" type="presParOf" srcId="{C57E7CD1-FAF0-4B1F-A097-BF3EE7CD007F}" destId="{6136153C-9933-4686-8D42-35EF6EC97F22}" srcOrd="0" destOrd="0" presId="urn:microsoft.com/office/officeart/2008/layout/VerticalCurvedList"/>
    <dgm:cxn modelId="{AC3B03C2-AD60-49AA-B876-777B2E46CC00}" type="presParOf" srcId="{C320A63F-E269-4642-A1DF-840AC81FCCE1}" destId="{84479E11-FC2D-464A-B0A2-752DD8C95474}" srcOrd="3" destOrd="0" presId="urn:microsoft.com/office/officeart/2008/layout/VerticalCurvedList"/>
    <dgm:cxn modelId="{CBC58306-E4CF-49D7-AAF8-B21CF49813B9}" type="presParOf" srcId="{C320A63F-E269-4642-A1DF-840AC81FCCE1}" destId="{E152E31E-1DEC-4493-A3FA-5FBD25C8B832}" srcOrd="4" destOrd="0" presId="urn:microsoft.com/office/officeart/2008/layout/VerticalCurvedList"/>
    <dgm:cxn modelId="{D12ADE46-CF79-4B3A-A5A2-FC9A540606A2}" type="presParOf" srcId="{E152E31E-1DEC-4493-A3FA-5FBD25C8B832}" destId="{83B97438-82F9-417B-8CBC-E0DE2ED7280F}" srcOrd="0" destOrd="0" presId="urn:microsoft.com/office/officeart/2008/layout/VerticalCurvedList"/>
    <dgm:cxn modelId="{984C75C1-5C0A-41F5-B30A-C8BF981514CE}" type="presParOf" srcId="{C320A63F-E269-4642-A1DF-840AC81FCCE1}" destId="{E98CA30B-76A0-4343-8AE4-DF17294F2658}" srcOrd="5" destOrd="0" presId="urn:microsoft.com/office/officeart/2008/layout/VerticalCurvedList"/>
    <dgm:cxn modelId="{C27B3C2D-4659-4545-B0CB-E5F4077E2828}" type="presParOf" srcId="{C320A63F-E269-4642-A1DF-840AC81FCCE1}" destId="{0039E5D7-9A21-4B09-9E5E-8C9C68DF681B}" srcOrd="6" destOrd="0" presId="urn:microsoft.com/office/officeart/2008/layout/VerticalCurvedList"/>
    <dgm:cxn modelId="{669DE3BB-0ABD-43F3-AD40-AD0AEB1FE716}" type="presParOf" srcId="{0039E5D7-9A21-4B09-9E5E-8C9C68DF681B}" destId="{2DCA3B2A-7478-4FEC-9F35-C21193885F78}" srcOrd="0" destOrd="0" presId="urn:microsoft.com/office/officeart/2008/layout/VerticalCurvedList"/>
    <dgm:cxn modelId="{A1336E5C-F5B7-4ED8-90D7-796A4A629022}" type="presParOf" srcId="{C320A63F-E269-4642-A1DF-840AC81FCCE1}" destId="{F049FEED-9B18-4D68-961C-7BBFEC00327A}" srcOrd="7" destOrd="0" presId="urn:microsoft.com/office/officeart/2008/layout/VerticalCurvedList"/>
    <dgm:cxn modelId="{3891AA1D-AB80-4276-959D-17EE52DB2D34}" type="presParOf" srcId="{C320A63F-E269-4642-A1DF-840AC81FCCE1}" destId="{7BBFF650-71F3-4A0A-978A-3DA7813A5647}" srcOrd="8" destOrd="0" presId="urn:microsoft.com/office/officeart/2008/layout/VerticalCurvedList"/>
    <dgm:cxn modelId="{451FC77C-40A3-49D2-B6DE-9EC5BB96242D}" type="presParOf" srcId="{7BBFF650-71F3-4A0A-978A-3DA7813A5647}" destId="{E3EDBF07-97E7-40B6-A7B7-0D3AC75CF10E}" srcOrd="0" destOrd="0" presId="urn:microsoft.com/office/officeart/2008/layout/VerticalCurvedList"/>
    <dgm:cxn modelId="{DBFCD815-7C4E-4CB9-95DE-289277282AAE}" type="presParOf" srcId="{C320A63F-E269-4642-A1DF-840AC81FCCE1}" destId="{74031703-3C67-4BA4-8CE1-D49FBAA66591}" srcOrd="9" destOrd="0" presId="urn:microsoft.com/office/officeart/2008/layout/VerticalCurvedList"/>
    <dgm:cxn modelId="{5C4135A9-47BA-4A0A-9929-43A43D1423A1}" type="presParOf" srcId="{C320A63F-E269-4642-A1DF-840AC81FCCE1}" destId="{5CF9D4D7-DA54-458F-9B9C-09E6C823AF46}" srcOrd="10" destOrd="0" presId="urn:microsoft.com/office/officeart/2008/layout/VerticalCurvedList"/>
    <dgm:cxn modelId="{5817B56B-41E0-45E2-859F-C65DB2482F8A}" type="presParOf" srcId="{5CF9D4D7-DA54-458F-9B9C-09E6C823AF46}" destId="{AC1B76C4-CA9C-4213-A090-5F3557A7326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88904C-7FDD-4DF9-92DC-90FC20A43F76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C68681E-8E55-4C3E-9712-515B4C657DA1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es-MX" dirty="0" smtClean="0">
              <a:latin typeface="Candara" panose="020E0502030303020204" pitchFamily="34" charset="0"/>
            </a:rPr>
            <a:t>1 Identificar omisiones a la Normativa 2016</a:t>
          </a:r>
          <a:endParaRPr lang="es-MX" dirty="0">
            <a:latin typeface="Candara" panose="020E0502030303020204" pitchFamily="34" charset="0"/>
          </a:endParaRPr>
        </a:p>
      </dgm:t>
    </dgm:pt>
    <dgm:pt modelId="{2779F70E-FE95-45F4-8D6B-A582CDC9F7D6}" type="parTrans" cxnId="{4314DA17-FC83-494D-AC7B-44BF000B5ACE}">
      <dgm:prSet/>
      <dgm:spPr/>
      <dgm:t>
        <a:bodyPr/>
        <a:lstStyle/>
        <a:p>
          <a:endParaRPr lang="es-MX">
            <a:latin typeface="Candara" panose="020E0502030303020204" pitchFamily="34" charset="0"/>
          </a:endParaRPr>
        </a:p>
      </dgm:t>
    </dgm:pt>
    <dgm:pt modelId="{A16563E3-2032-44B0-A751-D15A78592093}" type="sibTrans" cxnId="{4314DA17-FC83-494D-AC7B-44BF000B5ACE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es-MX">
            <a:latin typeface="Candara" panose="020E0502030303020204" pitchFamily="34" charset="0"/>
          </a:endParaRPr>
        </a:p>
      </dgm:t>
    </dgm:pt>
    <dgm:pt modelId="{3BFCAE5D-8366-4E14-BE76-22D264744362}" type="pres">
      <dgm:prSet presAssocID="{7B88904C-7FDD-4DF9-92DC-90FC20A43F7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C435B5E-BB1D-4AF5-95B2-7E78087430BC}" type="pres">
      <dgm:prSet presAssocID="{2C68681E-8E55-4C3E-9712-515B4C657DA1}" presName="gear1" presStyleLbl="node1" presStyleIdx="0" presStyleCnt="1" custScaleX="181567" custScaleY="181818" custLinFactNeighborX="-20868" custLinFactNeighborY="-450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B3CFD5F-F241-4A71-8F27-2289CC2A0AA8}" type="pres">
      <dgm:prSet presAssocID="{2C68681E-8E55-4C3E-9712-515B4C657DA1}" presName="gear1srcNode" presStyleLbl="node1" presStyleIdx="0" presStyleCnt="1"/>
      <dgm:spPr/>
      <dgm:t>
        <a:bodyPr/>
        <a:lstStyle/>
        <a:p>
          <a:endParaRPr lang="es-MX"/>
        </a:p>
      </dgm:t>
    </dgm:pt>
    <dgm:pt modelId="{BCFD42F0-42AD-4843-B806-713216D7EE49}" type="pres">
      <dgm:prSet presAssocID="{2C68681E-8E55-4C3E-9712-515B4C657DA1}" presName="gear1dstNode" presStyleLbl="node1" presStyleIdx="0" presStyleCnt="1"/>
      <dgm:spPr/>
      <dgm:t>
        <a:bodyPr/>
        <a:lstStyle/>
        <a:p>
          <a:endParaRPr lang="es-MX"/>
        </a:p>
      </dgm:t>
    </dgm:pt>
    <dgm:pt modelId="{D4513365-06B4-46D2-A31D-5A1C9A22AB1A}" type="pres">
      <dgm:prSet presAssocID="{A16563E3-2032-44B0-A751-D15A78592093}" presName="connector1" presStyleLbl="sibTrans2D1" presStyleIdx="0" presStyleCnt="1" custAng="484350" custScaleX="154830" custScaleY="137078" custLinFactNeighborX="7271" custLinFactNeighborY="953"/>
      <dgm:spPr/>
      <dgm:t>
        <a:bodyPr/>
        <a:lstStyle/>
        <a:p>
          <a:endParaRPr lang="es-MX"/>
        </a:p>
      </dgm:t>
    </dgm:pt>
  </dgm:ptLst>
  <dgm:cxnLst>
    <dgm:cxn modelId="{38067E17-460D-4DD6-93FE-74C9362B3025}" type="presOf" srcId="{2C68681E-8E55-4C3E-9712-515B4C657DA1}" destId="{BCFD42F0-42AD-4843-B806-713216D7EE49}" srcOrd="2" destOrd="0" presId="urn:microsoft.com/office/officeart/2005/8/layout/gear1"/>
    <dgm:cxn modelId="{4314DA17-FC83-494D-AC7B-44BF000B5ACE}" srcId="{7B88904C-7FDD-4DF9-92DC-90FC20A43F76}" destId="{2C68681E-8E55-4C3E-9712-515B4C657DA1}" srcOrd="0" destOrd="0" parTransId="{2779F70E-FE95-45F4-8D6B-A582CDC9F7D6}" sibTransId="{A16563E3-2032-44B0-A751-D15A78592093}"/>
    <dgm:cxn modelId="{81F66C76-771A-4963-8106-97F9200B3796}" type="presOf" srcId="{2C68681E-8E55-4C3E-9712-515B4C657DA1}" destId="{9B3CFD5F-F241-4A71-8F27-2289CC2A0AA8}" srcOrd="1" destOrd="0" presId="urn:microsoft.com/office/officeart/2005/8/layout/gear1"/>
    <dgm:cxn modelId="{F2B9C6BD-86D9-4C3E-ABA3-954B642D6B96}" type="presOf" srcId="{A16563E3-2032-44B0-A751-D15A78592093}" destId="{D4513365-06B4-46D2-A31D-5A1C9A22AB1A}" srcOrd="0" destOrd="0" presId="urn:microsoft.com/office/officeart/2005/8/layout/gear1"/>
    <dgm:cxn modelId="{BCF59CE6-0F95-4FC8-A701-69A371275D5C}" type="presOf" srcId="{2C68681E-8E55-4C3E-9712-515B4C657DA1}" destId="{AC435B5E-BB1D-4AF5-95B2-7E78087430BC}" srcOrd="0" destOrd="0" presId="urn:microsoft.com/office/officeart/2005/8/layout/gear1"/>
    <dgm:cxn modelId="{33E02319-02B8-48D5-8B7E-8B69CD77ED96}" type="presOf" srcId="{7B88904C-7FDD-4DF9-92DC-90FC20A43F76}" destId="{3BFCAE5D-8366-4E14-BE76-22D264744362}" srcOrd="0" destOrd="0" presId="urn:microsoft.com/office/officeart/2005/8/layout/gear1"/>
    <dgm:cxn modelId="{080D8EF8-4C4B-430C-9E7D-B9BC6D88D094}" type="presParOf" srcId="{3BFCAE5D-8366-4E14-BE76-22D264744362}" destId="{AC435B5E-BB1D-4AF5-95B2-7E78087430BC}" srcOrd="0" destOrd="0" presId="urn:microsoft.com/office/officeart/2005/8/layout/gear1"/>
    <dgm:cxn modelId="{95C6AC8E-B204-4F9D-94C8-A6C0E4986521}" type="presParOf" srcId="{3BFCAE5D-8366-4E14-BE76-22D264744362}" destId="{9B3CFD5F-F241-4A71-8F27-2289CC2A0AA8}" srcOrd="1" destOrd="0" presId="urn:microsoft.com/office/officeart/2005/8/layout/gear1"/>
    <dgm:cxn modelId="{DC7291CA-F2AB-4C77-B792-34F460BB489A}" type="presParOf" srcId="{3BFCAE5D-8366-4E14-BE76-22D264744362}" destId="{BCFD42F0-42AD-4843-B806-713216D7EE49}" srcOrd="2" destOrd="0" presId="urn:microsoft.com/office/officeart/2005/8/layout/gear1"/>
    <dgm:cxn modelId="{F0EBDCAA-6D86-4B90-B44C-BDB7715EB4D7}" type="presParOf" srcId="{3BFCAE5D-8366-4E14-BE76-22D264744362}" destId="{D4513365-06B4-46D2-A31D-5A1C9A22AB1A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597C41-759C-4B1A-A971-8C151C863038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E5A4780-44C2-4C2B-A066-21C705EE5923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s-MX" dirty="0" smtClean="0">
              <a:latin typeface="Candara" panose="020E0502030303020204" pitchFamily="34" charset="0"/>
            </a:rPr>
            <a:t>2 Comunicar los resultados a las áreas</a:t>
          </a:r>
          <a:endParaRPr lang="es-MX" dirty="0">
            <a:latin typeface="Candara" panose="020E0502030303020204" pitchFamily="34" charset="0"/>
          </a:endParaRPr>
        </a:p>
      </dgm:t>
    </dgm:pt>
    <dgm:pt modelId="{B64A84A2-71AD-428F-98CC-59B7B5AB54BC}" type="parTrans" cxnId="{3FFBAD76-DB17-428C-BE7D-635481E32905}">
      <dgm:prSet/>
      <dgm:spPr/>
      <dgm:t>
        <a:bodyPr/>
        <a:lstStyle/>
        <a:p>
          <a:endParaRPr lang="es-MX"/>
        </a:p>
      </dgm:t>
    </dgm:pt>
    <dgm:pt modelId="{3BA9448D-E6D7-4CA6-B89B-7B7E33ACA52D}" type="sibTrans" cxnId="{3FFBAD76-DB17-428C-BE7D-635481E32905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78501EA6-EB4A-4D5D-AB90-084CADFFCC3A}" type="pres">
      <dgm:prSet presAssocID="{81597C41-759C-4B1A-A971-8C151C86303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9E710A2-ABE2-4DBC-AC6A-5A19F35EB734}" type="pres">
      <dgm:prSet presAssocID="{3E5A4780-44C2-4C2B-A066-21C705EE5923}" presName="gear1" presStyleLbl="node1" presStyleIdx="0" presStyleCnt="1" custScaleX="181818" custScaleY="169953" custLinFactNeighborX="30361" custLinFactNeighborY="-6840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92005D-2F4E-4621-8234-7004B5B15C74}" type="pres">
      <dgm:prSet presAssocID="{3E5A4780-44C2-4C2B-A066-21C705EE5923}" presName="gear1srcNode" presStyleLbl="node1" presStyleIdx="0" presStyleCnt="1"/>
      <dgm:spPr/>
      <dgm:t>
        <a:bodyPr/>
        <a:lstStyle/>
        <a:p>
          <a:endParaRPr lang="es-MX"/>
        </a:p>
      </dgm:t>
    </dgm:pt>
    <dgm:pt modelId="{C3F3ACDB-A74C-45E9-8E19-20FD65E2A8C6}" type="pres">
      <dgm:prSet presAssocID="{3E5A4780-44C2-4C2B-A066-21C705EE5923}" presName="gear1dstNode" presStyleLbl="node1" presStyleIdx="0" presStyleCnt="1"/>
      <dgm:spPr/>
      <dgm:t>
        <a:bodyPr/>
        <a:lstStyle/>
        <a:p>
          <a:endParaRPr lang="es-MX"/>
        </a:p>
      </dgm:t>
    </dgm:pt>
    <dgm:pt modelId="{26EB0FCB-5B79-41EF-91D4-2809779CE2D1}" type="pres">
      <dgm:prSet presAssocID="{3BA9448D-E6D7-4CA6-B89B-7B7E33ACA52D}" presName="connector1" presStyleLbl="sibTrans2D1" presStyleIdx="0" presStyleCnt="1" custScaleX="120351" custScaleY="141235" custLinFactNeighborX="36315" custLinFactNeighborY="-902"/>
      <dgm:spPr/>
      <dgm:t>
        <a:bodyPr/>
        <a:lstStyle/>
        <a:p>
          <a:endParaRPr lang="es-MX"/>
        </a:p>
      </dgm:t>
    </dgm:pt>
  </dgm:ptLst>
  <dgm:cxnLst>
    <dgm:cxn modelId="{68A8F04D-390D-4D1C-84D5-0DE0E00ED218}" type="presOf" srcId="{3BA9448D-E6D7-4CA6-B89B-7B7E33ACA52D}" destId="{26EB0FCB-5B79-41EF-91D4-2809779CE2D1}" srcOrd="0" destOrd="0" presId="urn:microsoft.com/office/officeart/2005/8/layout/gear1"/>
    <dgm:cxn modelId="{6EAEABDF-8973-40E4-92C9-2857A9659E4E}" type="presOf" srcId="{3E5A4780-44C2-4C2B-A066-21C705EE5923}" destId="{C3F3ACDB-A74C-45E9-8E19-20FD65E2A8C6}" srcOrd="2" destOrd="0" presId="urn:microsoft.com/office/officeart/2005/8/layout/gear1"/>
    <dgm:cxn modelId="{19CABDC3-7101-46E9-BE94-5E9BC65E7A8F}" type="presOf" srcId="{3E5A4780-44C2-4C2B-A066-21C705EE5923}" destId="{09E710A2-ABE2-4DBC-AC6A-5A19F35EB734}" srcOrd="0" destOrd="0" presId="urn:microsoft.com/office/officeart/2005/8/layout/gear1"/>
    <dgm:cxn modelId="{3FFBAD76-DB17-428C-BE7D-635481E32905}" srcId="{81597C41-759C-4B1A-A971-8C151C863038}" destId="{3E5A4780-44C2-4C2B-A066-21C705EE5923}" srcOrd="0" destOrd="0" parTransId="{B64A84A2-71AD-428F-98CC-59B7B5AB54BC}" sibTransId="{3BA9448D-E6D7-4CA6-B89B-7B7E33ACA52D}"/>
    <dgm:cxn modelId="{AFE93CE5-71FB-4965-BF2D-56DFC4F2BDB7}" type="presOf" srcId="{81597C41-759C-4B1A-A971-8C151C863038}" destId="{78501EA6-EB4A-4D5D-AB90-084CADFFCC3A}" srcOrd="0" destOrd="0" presId="urn:microsoft.com/office/officeart/2005/8/layout/gear1"/>
    <dgm:cxn modelId="{9B8CDAE8-4B10-4FBE-B0AD-1C4F6271650E}" type="presOf" srcId="{3E5A4780-44C2-4C2B-A066-21C705EE5923}" destId="{4B92005D-2F4E-4621-8234-7004B5B15C74}" srcOrd="1" destOrd="0" presId="urn:microsoft.com/office/officeart/2005/8/layout/gear1"/>
    <dgm:cxn modelId="{67A15469-CC36-4ECD-90E8-7B3977A5AB93}" type="presParOf" srcId="{78501EA6-EB4A-4D5D-AB90-084CADFFCC3A}" destId="{09E710A2-ABE2-4DBC-AC6A-5A19F35EB734}" srcOrd="0" destOrd="0" presId="urn:microsoft.com/office/officeart/2005/8/layout/gear1"/>
    <dgm:cxn modelId="{8A357FCF-EE6F-4A46-9F17-4F05239AF0E6}" type="presParOf" srcId="{78501EA6-EB4A-4D5D-AB90-084CADFFCC3A}" destId="{4B92005D-2F4E-4621-8234-7004B5B15C74}" srcOrd="1" destOrd="0" presId="urn:microsoft.com/office/officeart/2005/8/layout/gear1"/>
    <dgm:cxn modelId="{594F153E-CD10-4322-97C4-521E4AD407AA}" type="presParOf" srcId="{78501EA6-EB4A-4D5D-AB90-084CADFFCC3A}" destId="{C3F3ACDB-A74C-45E9-8E19-20FD65E2A8C6}" srcOrd="2" destOrd="0" presId="urn:microsoft.com/office/officeart/2005/8/layout/gear1"/>
    <dgm:cxn modelId="{3BD68BC7-346B-4EDC-BFBB-66F928F658D7}" type="presParOf" srcId="{78501EA6-EB4A-4D5D-AB90-084CADFFCC3A}" destId="{26EB0FCB-5B79-41EF-91D4-2809779CE2D1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1CC203-F25F-41EF-873E-E87CFA508C02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F9DE787-D631-4AA0-B607-0466555101B6}">
      <dgm:prSet custT="1"/>
      <dgm:spPr/>
      <dgm:t>
        <a:bodyPr/>
        <a:lstStyle/>
        <a:p>
          <a:pPr rtl="0"/>
          <a:r>
            <a:rPr lang="es-MX" sz="1600" dirty="0" smtClean="0">
              <a:latin typeface="Candara" panose="020E0502030303020204" pitchFamily="34" charset="0"/>
            </a:rPr>
            <a:t>3 Dar Seguimiento a las Observaciones</a:t>
          </a:r>
          <a:endParaRPr lang="es-MX" sz="1600" dirty="0">
            <a:latin typeface="Candara" panose="020E0502030303020204" pitchFamily="34" charset="0"/>
          </a:endParaRPr>
        </a:p>
      </dgm:t>
    </dgm:pt>
    <dgm:pt modelId="{FD5F4B0B-DFF0-4F9A-95CD-5DA56F5AE529}" type="parTrans" cxnId="{08B78D9F-09A6-4079-A885-B4CC4C53AFD4}">
      <dgm:prSet/>
      <dgm:spPr/>
      <dgm:t>
        <a:bodyPr/>
        <a:lstStyle/>
        <a:p>
          <a:endParaRPr lang="es-MX"/>
        </a:p>
      </dgm:t>
    </dgm:pt>
    <dgm:pt modelId="{8BAA0B98-82F2-4590-9043-DB344CB34B13}" type="sibTrans" cxnId="{08B78D9F-09A6-4079-A885-B4CC4C53AFD4}">
      <dgm:prSet/>
      <dgm:spPr/>
      <dgm:t>
        <a:bodyPr/>
        <a:lstStyle/>
        <a:p>
          <a:endParaRPr lang="es-MX"/>
        </a:p>
      </dgm:t>
    </dgm:pt>
    <dgm:pt modelId="{15FD53BF-A3B9-4A29-AB7F-B3A190446488}" type="pres">
      <dgm:prSet presAssocID="{D21CC203-F25F-41EF-873E-E87CFA508C02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B6C49FB-77AB-47A7-9E43-CE17CC88A712}" type="pres">
      <dgm:prSet presAssocID="{0F9DE787-D631-4AA0-B607-0466555101B6}" presName="gear1" presStyleLbl="node1" presStyleIdx="0" presStyleCnt="1" custScaleX="174360" custScaleY="180196" custLinFactNeighborX="-52111" custLinFactNeighborY="-3474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46A20E-ABE6-4BCD-9CD8-B0D590E26DAC}" type="pres">
      <dgm:prSet presAssocID="{0F9DE787-D631-4AA0-B607-0466555101B6}" presName="gear1srcNode" presStyleLbl="node1" presStyleIdx="0" presStyleCnt="1"/>
      <dgm:spPr/>
      <dgm:t>
        <a:bodyPr/>
        <a:lstStyle/>
        <a:p>
          <a:endParaRPr lang="es-MX"/>
        </a:p>
      </dgm:t>
    </dgm:pt>
    <dgm:pt modelId="{3E602CFB-CC53-41AB-BE9E-4915E46685AF}" type="pres">
      <dgm:prSet presAssocID="{0F9DE787-D631-4AA0-B607-0466555101B6}" presName="gear1dstNode" presStyleLbl="node1" presStyleIdx="0" presStyleCnt="1"/>
      <dgm:spPr/>
      <dgm:t>
        <a:bodyPr/>
        <a:lstStyle/>
        <a:p>
          <a:endParaRPr lang="es-MX"/>
        </a:p>
      </dgm:t>
    </dgm:pt>
    <dgm:pt modelId="{F2F1CCC6-EDAB-4AFC-B7C8-2C6E03378F81}" type="pres">
      <dgm:prSet presAssocID="{8BAA0B98-82F2-4590-9043-DB344CB34B13}" presName="connector1" presStyleLbl="sibTrans2D1" presStyleIdx="0" presStyleCnt="1"/>
      <dgm:spPr/>
      <dgm:t>
        <a:bodyPr/>
        <a:lstStyle/>
        <a:p>
          <a:endParaRPr lang="es-MX"/>
        </a:p>
      </dgm:t>
    </dgm:pt>
  </dgm:ptLst>
  <dgm:cxnLst>
    <dgm:cxn modelId="{819E299B-9713-48DA-A399-D0949A01FF75}" type="presOf" srcId="{0F9DE787-D631-4AA0-B607-0466555101B6}" destId="{7A46A20E-ABE6-4BCD-9CD8-B0D590E26DAC}" srcOrd="1" destOrd="0" presId="urn:microsoft.com/office/officeart/2005/8/layout/gear1"/>
    <dgm:cxn modelId="{B02775F6-1AB8-4E14-B350-79D7E9D5CCFE}" type="presOf" srcId="{0F9DE787-D631-4AA0-B607-0466555101B6}" destId="{3E602CFB-CC53-41AB-BE9E-4915E46685AF}" srcOrd="2" destOrd="0" presId="urn:microsoft.com/office/officeart/2005/8/layout/gear1"/>
    <dgm:cxn modelId="{581B9816-E093-42C4-A1CC-3C909608445C}" type="presOf" srcId="{8BAA0B98-82F2-4590-9043-DB344CB34B13}" destId="{F2F1CCC6-EDAB-4AFC-B7C8-2C6E03378F81}" srcOrd="0" destOrd="0" presId="urn:microsoft.com/office/officeart/2005/8/layout/gear1"/>
    <dgm:cxn modelId="{1725F979-1B74-4685-B72A-243D18416F59}" type="presOf" srcId="{D21CC203-F25F-41EF-873E-E87CFA508C02}" destId="{15FD53BF-A3B9-4A29-AB7F-B3A190446488}" srcOrd="0" destOrd="0" presId="urn:microsoft.com/office/officeart/2005/8/layout/gear1"/>
    <dgm:cxn modelId="{08B78D9F-09A6-4079-A885-B4CC4C53AFD4}" srcId="{D21CC203-F25F-41EF-873E-E87CFA508C02}" destId="{0F9DE787-D631-4AA0-B607-0466555101B6}" srcOrd="0" destOrd="0" parTransId="{FD5F4B0B-DFF0-4F9A-95CD-5DA56F5AE529}" sibTransId="{8BAA0B98-82F2-4590-9043-DB344CB34B13}"/>
    <dgm:cxn modelId="{0243BC76-72EA-4747-AF42-06CECF7FE82C}" type="presOf" srcId="{0F9DE787-D631-4AA0-B607-0466555101B6}" destId="{FB6C49FB-77AB-47A7-9E43-CE17CC88A712}" srcOrd="0" destOrd="0" presId="urn:microsoft.com/office/officeart/2005/8/layout/gear1"/>
    <dgm:cxn modelId="{980A6D31-6E80-45DD-A09F-6F099D1A2623}" type="presParOf" srcId="{15FD53BF-A3B9-4A29-AB7F-B3A190446488}" destId="{FB6C49FB-77AB-47A7-9E43-CE17CC88A712}" srcOrd="0" destOrd="0" presId="urn:microsoft.com/office/officeart/2005/8/layout/gear1"/>
    <dgm:cxn modelId="{FAFAFB0D-C3B6-4C34-8E68-2E835B03A29D}" type="presParOf" srcId="{15FD53BF-A3B9-4A29-AB7F-B3A190446488}" destId="{7A46A20E-ABE6-4BCD-9CD8-B0D590E26DAC}" srcOrd="1" destOrd="0" presId="urn:microsoft.com/office/officeart/2005/8/layout/gear1"/>
    <dgm:cxn modelId="{E23886B7-140F-45B0-824D-703D356840FD}" type="presParOf" srcId="{15FD53BF-A3B9-4A29-AB7F-B3A190446488}" destId="{3E602CFB-CC53-41AB-BE9E-4915E46685AF}" srcOrd="2" destOrd="0" presId="urn:microsoft.com/office/officeart/2005/8/layout/gear1"/>
    <dgm:cxn modelId="{005B8813-7D70-4A94-9AF5-D864B7AF0495}" type="presParOf" srcId="{15FD53BF-A3B9-4A29-AB7F-B3A190446488}" destId="{F2F1CCC6-EDAB-4AFC-B7C8-2C6E03378F81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7FC0CE-8341-46E2-BB75-CDAC9E640742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885EA9F-EE0C-4935-90B1-782438809FBE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es-MX" sz="1700" dirty="0" smtClean="0">
              <a:latin typeface="Candara" panose="020E0502030303020204" pitchFamily="34" charset="0"/>
            </a:rPr>
            <a:t>4 Asesoría y consulta a los OP y BEN</a:t>
          </a:r>
          <a:endParaRPr lang="es-MX" sz="1700" dirty="0">
            <a:latin typeface="Candara" panose="020E0502030303020204" pitchFamily="34" charset="0"/>
          </a:endParaRPr>
        </a:p>
      </dgm:t>
    </dgm:pt>
    <dgm:pt modelId="{03FEC043-75A8-443B-9AD5-858597F4AA00}" type="parTrans" cxnId="{33A5491D-0820-45F4-A2BF-DA139C01870D}">
      <dgm:prSet/>
      <dgm:spPr/>
      <dgm:t>
        <a:bodyPr/>
        <a:lstStyle/>
        <a:p>
          <a:endParaRPr lang="es-MX"/>
        </a:p>
      </dgm:t>
    </dgm:pt>
    <dgm:pt modelId="{ADFA87A2-6CA0-4CA8-98D7-139391B98B2E}" type="sibTrans" cxnId="{33A5491D-0820-45F4-A2BF-DA139C01870D}">
      <dgm:prSet/>
      <dgm:spPr>
        <a:solidFill>
          <a:srgbClr val="C9A6E4"/>
        </a:solidFill>
      </dgm:spPr>
      <dgm:t>
        <a:bodyPr/>
        <a:lstStyle/>
        <a:p>
          <a:endParaRPr lang="es-MX"/>
        </a:p>
      </dgm:t>
    </dgm:pt>
    <dgm:pt modelId="{C60E6380-841A-42DE-B4ED-3D36F5E1F470}" type="pres">
      <dgm:prSet presAssocID="{0E7FC0CE-8341-46E2-BB75-CDAC9E640742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B2E2038-ED90-4267-9EE1-2F35FC31E532}" type="pres">
      <dgm:prSet presAssocID="{5885EA9F-EE0C-4935-90B1-782438809FBE}" presName="gear1" presStyleLbl="node1" presStyleIdx="0" presStyleCnt="1" custScaleX="189801" custScaleY="181818" custLinFactNeighborX="6765" custLinFactNeighborY="1099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11D1A93-DFF0-4D76-B9E3-CF0D8EC23DB7}" type="pres">
      <dgm:prSet presAssocID="{5885EA9F-EE0C-4935-90B1-782438809FBE}" presName="gear1srcNode" presStyleLbl="node1" presStyleIdx="0" presStyleCnt="1"/>
      <dgm:spPr/>
      <dgm:t>
        <a:bodyPr/>
        <a:lstStyle/>
        <a:p>
          <a:endParaRPr lang="es-MX"/>
        </a:p>
      </dgm:t>
    </dgm:pt>
    <dgm:pt modelId="{4BF1C288-C924-4D55-AD5A-207388BEAA5B}" type="pres">
      <dgm:prSet presAssocID="{5885EA9F-EE0C-4935-90B1-782438809FBE}" presName="gear1dstNode" presStyleLbl="node1" presStyleIdx="0" presStyleCnt="1"/>
      <dgm:spPr/>
      <dgm:t>
        <a:bodyPr/>
        <a:lstStyle/>
        <a:p>
          <a:endParaRPr lang="es-MX"/>
        </a:p>
      </dgm:t>
    </dgm:pt>
    <dgm:pt modelId="{AE813494-6BF4-4619-9669-B5DBE7AFB117}" type="pres">
      <dgm:prSet presAssocID="{ADFA87A2-6CA0-4CA8-98D7-139391B98B2E}" presName="connector1" presStyleLbl="sibTrans2D1" presStyleIdx="0" presStyleCnt="1"/>
      <dgm:spPr/>
      <dgm:t>
        <a:bodyPr/>
        <a:lstStyle/>
        <a:p>
          <a:endParaRPr lang="es-MX"/>
        </a:p>
      </dgm:t>
    </dgm:pt>
  </dgm:ptLst>
  <dgm:cxnLst>
    <dgm:cxn modelId="{C9E676E1-28B4-46F7-ABED-541E20EE31D2}" type="presOf" srcId="{5885EA9F-EE0C-4935-90B1-782438809FBE}" destId="{4BF1C288-C924-4D55-AD5A-207388BEAA5B}" srcOrd="2" destOrd="0" presId="urn:microsoft.com/office/officeart/2005/8/layout/gear1"/>
    <dgm:cxn modelId="{33A5491D-0820-45F4-A2BF-DA139C01870D}" srcId="{0E7FC0CE-8341-46E2-BB75-CDAC9E640742}" destId="{5885EA9F-EE0C-4935-90B1-782438809FBE}" srcOrd="0" destOrd="0" parTransId="{03FEC043-75A8-443B-9AD5-858597F4AA00}" sibTransId="{ADFA87A2-6CA0-4CA8-98D7-139391B98B2E}"/>
    <dgm:cxn modelId="{71E0C781-3BD2-4E69-91D6-5749669FABAE}" type="presOf" srcId="{5885EA9F-EE0C-4935-90B1-782438809FBE}" destId="{111D1A93-DFF0-4D76-B9E3-CF0D8EC23DB7}" srcOrd="1" destOrd="0" presId="urn:microsoft.com/office/officeart/2005/8/layout/gear1"/>
    <dgm:cxn modelId="{4B530D83-59FE-43E8-B563-6EA86E11CF9E}" type="presOf" srcId="{5885EA9F-EE0C-4935-90B1-782438809FBE}" destId="{BB2E2038-ED90-4267-9EE1-2F35FC31E532}" srcOrd="0" destOrd="0" presId="urn:microsoft.com/office/officeart/2005/8/layout/gear1"/>
    <dgm:cxn modelId="{D0847DD7-D581-4AFC-9B37-6ACFE448A45C}" type="presOf" srcId="{0E7FC0CE-8341-46E2-BB75-CDAC9E640742}" destId="{C60E6380-841A-42DE-B4ED-3D36F5E1F470}" srcOrd="0" destOrd="0" presId="urn:microsoft.com/office/officeart/2005/8/layout/gear1"/>
    <dgm:cxn modelId="{3E20B318-E680-4AC9-940E-F839C0BF07E0}" type="presOf" srcId="{ADFA87A2-6CA0-4CA8-98D7-139391B98B2E}" destId="{AE813494-6BF4-4619-9669-B5DBE7AFB117}" srcOrd="0" destOrd="0" presId="urn:microsoft.com/office/officeart/2005/8/layout/gear1"/>
    <dgm:cxn modelId="{AAB52A5E-BD87-4836-B699-FFA04AE8D856}" type="presParOf" srcId="{C60E6380-841A-42DE-B4ED-3D36F5E1F470}" destId="{BB2E2038-ED90-4267-9EE1-2F35FC31E532}" srcOrd="0" destOrd="0" presId="urn:microsoft.com/office/officeart/2005/8/layout/gear1"/>
    <dgm:cxn modelId="{627D5374-8214-4A0B-AF08-D54E2EACAD4B}" type="presParOf" srcId="{C60E6380-841A-42DE-B4ED-3D36F5E1F470}" destId="{111D1A93-DFF0-4D76-B9E3-CF0D8EC23DB7}" srcOrd="1" destOrd="0" presId="urn:microsoft.com/office/officeart/2005/8/layout/gear1"/>
    <dgm:cxn modelId="{875C8F47-D50E-41ED-864E-5F142F50691F}" type="presParOf" srcId="{C60E6380-841A-42DE-B4ED-3D36F5E1F470}" destId="{4BF1C288-C924-4D55-AD5A-207388BEAA5B}" srcOrd="2" destOrd="0" presId="urn:microsoft.com/office/officeart/2005/8/layout/gear1"/>
    <dgm:cxn modelId="{12275274-65E2-4EC6-940B-E36D0AD12335}" type="presParOf" srcId="{C60E6380-841A-42DE-B4ED-3D36F5E1F470}" destId="{AE813494-6BF4-4619-9669-B5DBE7AFB117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84FD4B3-1355-4BA7-BE96-5A48709E78D3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AF9EB8E-1276-4F79-B888-D24E994237D5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es-MX" sz="1700" dirty="0" smtClean="0">
              <a:latin typeface="Candara" panose="020E0502030303020204" pitchFamily="34" charset="0"/>
            </a:rPr>
            <a:t>5 Identificar posibles riesgos al Proyecto </a:t>
          </a:r>
          <a:r>
            <a:rPr lang="es-MX" sz="1700" smtClean="0">
              <a:latin typeface="Candara" panose="020E0502030303020204" pitchFamily="34" charset="0"/>
            </a:rPr>
            <a:t>y comunicarlos </a:t>
          </a:r>
          <a:r>
            <a:rPr lang="es-MX" sz="1700" dirty="0" smtClean="0">
              <a:latin typeface="Candara" panose="020E0502030303020204" pitchFamily="34" charset="0"/>
            </a:rPr>
            <a:t>a los OP y BEN </a:t>
          </a:r>
          <a:endParaRPr lang="es-MX" sz="1700" dirty="0">
            <a:latin typeface="Candara" panose="020E0502030303020204" pitchFamily="34" charset="0"/>
          </a:endParaRPr>
        </a:p>
      </dgm:t>
    </dgm:pt>
    <dgm:pt modelId="{2851DBE8-641D-4B4B-859E-BDD40565AFEF}" type="parTrans" cxnId="{24DBAB82-911F-4FC8-A9A7-A37EBC8A8A6B}">
      <dgm:prSet/>
      <dgm:spPr/>
      <dgm:t>
        <a:bodyPr/>
        <a:lstStyle/>
        <a:p>
          <a:endParaRPr lang="es-MX"/>
        </a:p>
      </dgm:t>
    </dgm:pt>
    <dgm:pt modelId="{26D936D0-C83B-4A74-92EA-07E59849C301}" type="sibTrans" cxnId="{24DBAB82-911F-4FC8-A9A7-A37EBC8A8A6B}">
      <dgm:prSet/>
      <dgm:spPr>
        <a:solidFill>
          <a:srgbClr val="FF8181"/>
        </a:solidFill>
      </dgm:spPr>
      <dgm:t>
        <a:bodyPr/>
        <a:lstStyle/>
        <a:p>
          <a:endParaRPr lang="es-MX"/>
        </a:p>
      </dgm:t>
    </dgm:pt>
    <dgm:pt modelId="{83DC6313-DD86-4EB8-9802-491072714E15}" type="pres">
      <dgm:prSet presAssocID="{C84FD4B3-1355-4BA7-BE96-5A48709E78D3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2B4331B-67A0-4FE0-973C-BCA66D3F67D6}" type="pres">
      <dgm:prSet presAssocID="{0AF9EB8E-1276-4F79-B888-D24E994237D5}" presName="gear1" presStyleLbl="node1" presStyleIdx="0" presStyleCnt="1" custScaleX="187325" custScaleY="17272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4F77DD1-8345-48E8-B930-D70419256CC2}" type="pres">
      <dgm:prSet presAssocID="{0AF9EB8E-1276-4F79-B888-D24E994237D5}" presName="gear1srcNode" presStyleLbl="node1" presStyleIdx="0" presStyleCnt="1"/>
      <dgm:spPr/>
      <dgm:t>
        <a:bodyPr/>
        <a:lstStyle/>
        <a:p>
          <a:endParaRPr lang="es-MX"/>
        </a:p>
      </dgm:t>
    </dgm:pt>
    <dgm:pt modelId="{3EA56782-42D6-45C8-8A22-729FAF1F45F6}" type="pres">
      <dgm:prSet presAssocID="{0AF9EB8E-1276-4F79-B888-D24E994237D5}" presName="gear1dstNode" presStyleLbl="node1" presStyleIdx="0" presStyleCnt="1"/>
      <dgm:spPr/>
      <dgm:t>
        <a:bodyPr/>
        <a:lstStyle/>
        <a:p>
          <a:endParaRPr lang="es-MX"/>
        </a:p>
      </dgm:t>
    </dgm:pt>
    <dgm:pt modelId="{34489013-9F0D-4D8F-A78A-3CBD85937E64}" type="pres">
      <dgm:prSet presAssocID="{26D936D0-C83B-4A74-92EA-07E59849C301}" presName="connector1" presStyleLbl="sibTrans2D1" presStyleIdx="0" presStyleCnt="1"/>
      <dgm:spPr/>
      <dgm:t>
        <a:bodyPr/>
        <a:lstStyle/>
        <a:p>
          <a:endParaRPr lang="es-MX"/>
        </a:p>
      </dgm:t>
    </dgm:pt>
  </dgm:ptLst>
  <dgm:cxnLst>
    <dgm:cxn modelId="{24DBAB82-911F-4FC8-A9A7-A37EBC8A8A6B}" srcId="{C84FD4B3-1355-4BA7-BE96-5A48709E78D3}" destId="{0AF9EB8E-1276-4F79-B888-D24E994237D5}" srcOrd="0" destOrd="0" parTransId="{2851DBE8-641D-4B4B-859E-BDD40565AFEF}" sibTransId="{26D936D0-C83B-4A74-92EA-07E59849C301}"/>
    <dgm:cxn modelId="{4DC2CDF8-2908-44A9-B430-20B76717CD9D}" type="presOf" srcId="{0AF9EB8E-1276-4F79-B888-D24E994237D5}" destId="{84F77DD1-8345-48E8-B930-D70419256CC2}" srcOrd="1" destOrd="0" presId="urn:microsoft.com/office/officeart/2005/8/layout/gear1"/>
    <dgm:cxn modelId="{B8E04C3A-5828-4769-A1A4-24B0FAA726B2}" type="presOf" srcId="{26D936D0-C83B-4A74-92EA-07E59849C301}" destId="{34489013-9F0D-4D8F-A78A-3CBD85937E64}" srcOrd="0" destOrd="0" presId="urn:microsoft.com/office/officeart/2005/8/layout/gear1"/>
    <dgm:cxn modelId="{FC46D128-22D1-497F-B572-68984FFECF11}" type="presOf" srcId="{C84FD4B3-1355-4BA7-BE96-5A48709E78D3}" destId="{83DC6313-DD86-4EB8-9802-491072714E15}" srcOrd="0" destOrd="0" presId="urn:microsoft.com/office/officeart/2005/8/layout/gear1"/>
    <dgm:cxn modelId="{2FD09611-8157-4E39-B236-26720FE8A1FF}" type="presOf" srcId="{0AF9EB8E-1276-4F79-B888-D24E994237D5}" destId="{3EA56782-42D6-45C8-8A22-729FAF1F45F6}" srcOrd="2" destOrd="0" presId="urn:microsoft.com/office/officeart/2005/8/layout/gear1"/>
    <dgm:cxn modelId="{52DE5929-6357-4F89-B6CA-F928D80C13BE}" type="presOf" srcId="{0AF9EB8E-1276-4F79-B888-D24E994237D5}" destId="{C2B4331B-67A0-4FE0-973C-BCA66D3F67D6}" srcOrd="0" destOrd="0" presId="urn:microsoft.com/office/officeart/2005/8/layout/gear1"/>
    <dgm:cxn modelId="{66C08F44-E754-46DB-9E3C-499431BAFC82}" type="presParOf" srcId="{83DC6313-DD86-4EB8-9802-491072714E15}" destId="{C2B4331B-67A0-4FE0-973C-BCA66D3F67D6}" srcOrd="0" destOrd="0" presId="urn:microsoft.com/office/officeart/2005/8/layout/gear1"/>
    <dgm:cxn modelId="{2D0257B1-A2D5-445C-A5AC-B22462C5216C}" type="presParOf" srcId="{83DC6313-DD86-4EB8-9802-491072714E15}" destId="{84F77DD1-8345-48E8-B930-D70419256CC2}" srcOrd="1" destOrd="0" presId="urn:microsoft.com/office/officeart/2005/8/layout/gear1"/>
    <dgm:cxn modelId="{D08B2546-B3D8-4476-AB0A-3BF947C1E74D}" type="presParOf" srcId="{83DC6313-DD86-4EB8-9802-491072714E15}" destId="{3EA56782-42D6-45C8-8A22-729FAF1F45F6}" srcOrd="2" destOrd="0" presId="urn:microsoft.com/office/officeart/2005/8/layout/gear1"/>
    <dgm:cxn modelId="{2C8A5109-169E-4565-AEED-4B6A6BE59942}" type="presParOf" srcId="{83DC6313-DD86-4EB8-9802-491072714E15}" destId="{34489013-9F0D-4D8F-A78A-3CBD85937E64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93789-7D45-4990-B872-141683145665}">
      <dsp:nvSpPr>
        <dsp:cNvPr id="0" name=""/>
        <dsp:cNvSpPr/>
      </dsp:nvSpPr>
      <dsp:spPr>
        <a:xfrm>
          <a:off x="597096" y="0"/>
          <a:ext cx="5929951" cy="5929951"/>
        </a:xfrm>
        <a:prstGeom prst="diamond">
          <a:avLst/>
        </a:prstGeom>
        <a:solidFill>
          <a:srgbClr val="8FD400"/>
        </a:solidFill>
        <a:ln>
          <a:noFill/>
        </a:ln>
        <a:effectLst>
          <a:innerShdw blurRad="114300">
            <a:schemeClr val="tx1">
              <a:lumMod val="95000"/>
              <a:lumOff val="5000"/>
            </a:scheme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C00E94-5BEE-439E-BFE8-E75184D36D40}">
      <dsp:nvSpPr>
        <dsp:cNvPr id="0" name=""/>
        <dsp:cNvSpPr/>
      </dsp:nvSpPr>
      <dsp:spPr>
        <a:xfrm>
          <a:off x="1160441" y="563345"/>
          <a:ext cx="2312680" cy="2312680"/>
        </a:xfrm>
        <a:prstGeom prst="roundRect">
          <a:avLst/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Candara" panose="020E0502030303020204" pitchFamily="34" charset="0"/>
            </a:rPr>
            <a:t>Los apoyos no perderán su carácter Federal y </a:t>
          </a:r>
          <a:r>
            <a:rPr lang="es-ES" sz="2000" b="1" kern="1200" dirty="0" smtClean="0">
              <a:latin typeface="Candara" panose="020E0502030303020204" pitchFamily="34" charset="0"/>
            </a:rPr>
            <a:t>destinarse exclusivamente a los fines del programa.</a:t>
          </a:r>
          <a:r>
            <a:rPr lang="es-MX" sz="2000" b="1" kern="1200" dirty="0" smtClean="0">
              <a:latin typeface="Candara" panose="020E0502030303020204" pitchFamily="34" charset="0"/>
            </a:rPr>
            <a:t> </a:t>
          </a:r>
          <a:endParaRPr lang="es-MX" sz="2000" b="1" kern="1200" dirty="0">
            <a:latin typeface="Candara" panose="020E0502030303020204" pitchFamily="34" charset="0"/>
          </a:endParaRPr>
        </a:p>
      </dsp:txBody>
      <dsp:txXfrm>
        <a:off x="1273337" y="676241"/>
        <a:ext cx="2086888" cy="2086888"/>
      </dsp:txXfrm>
    </dsp:sp>
    <dsp:sp modelId="{593B5143-7265-421E-BD00-4C3EB31B1150}">
      <dsp:nvSpPr>
        <dsp:cNvPr id="0" name=""/>
        <dsp:cNvSpPr/>
      </dsp:nvSpPr>
      <dsp:spPr>
        <a:xfrm>
          <a:off x="3651021" y="563345"/>
          <a:ext cx="2312680" cy="2312680"/>
        </a:xfrm>
        <a:prstGeom prst="roundRect">
          <a:avLst/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Candara" panose="020E0502030303020204" pitchFamily="34" charset="0"/>
            </a:rPr>
            <a:t>No utilizar los apoyos para el pago de actividades administrativas.</a:t>
          </a:r>
          <a:endParaRPr lang="es-MX" sz="2000" b="1" kern="1200" dirty="0">
            <a:latin typeface="Candara" panose="020E0502030303020204" pitchFamily="34" charset="0"/>
          </a:endParaRPr>
        </a:p>
      </dsp:txBody>
      <dsp:txXfrm>
        <a:off x="3763917" y="676241"/>
        <a:ext cx="2086888" cy="2086888"/>
      </dsp:txXfrm>
    </dsp:sp>
    <dsp:sp modelId="{7ACA6FD8-8BCC-4086-8A19-B178500001AF}">
      <dsp:nvSpPr>
        <dsp:cNvPr id="0" name=""/>
        <dsp:cNvSpPr/>
      </dsp:nvSpPr>
      <dsp:spPr>
        <a:xfrm>
          <a:off x="1160441" y="3053924"/>
          <a:ext cx="2312680" cy="2312680"/>
        </a:xfrm>
        <a:prstGeom prst="roundRect">
          <a:avLst/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Candara" panose="020E0502030303020204" pitchFamily="34" charset="0"/>
            </a:rPr>
            <a:t>No</a:t>
          </a:r>
          <a:r>
            <a:rPr lang="es-MX" sz="2000" b="1" kern="1200" baseline="0" dirty="0" smtClean="0">
              <a:latin typeface="Candara" panose="020E0502030303020204" pitchFamily="34" charset="0"/>
            </a:rPr>
            <a:t> podrá otorgarse apoyos a un mismo proyecto por más de 3 años.</a:t>
          </a:r>
          <a:endParaRPr lang="es-MX" sz="2000" b="1" kern="1200" dirty="0">
            <a:latin typeface="Candara" panose="020E0502030303020204" pitchFamily="34" charset="0"/>
          </a:endParaRPr>
        </a:p>
      </dsp:txBody>
      <dsp:txXfrm>
        <a:off x="1273337" y="3166820"/>
        <a:ext cx="2086888" cy="2086888"/>
      </dsp:txXfrm>
    </dsp:sp>
    <dsp:sp modelId="{0CD624B2-7541-4790-922C-61501DAC06A3}">
      <dsp:nvSpPr>
        <dsp:cNvPr id="0" name=""/>
        <dsp:cNvSpPr/>
      </dsp:nvSpPr>
      <dsp:spPr>
        <a:xfrm>
          <a:off x="3651021" y="3053924"/>
          <a:ext cx="2312680" cy="2312680"/>
        </a:xfrm>
        <a:prstGeom prst="roundRect">
          <a:avLst/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Candara" panose="020E0502030303020204" pitchFamily="34" charset="0"/>
            </a:rPr>
            <a:t>La asignación de apoyos estará sujeta a la Metodología para el Cálculo de los Porcentajes de Apoyo.</a:t>
          </a:r>
          <a:endParaRPr lang="es-MX" sz="2000" b="1" kern="1200" dirty="0">
            <a:latin typeface="Candara" panose="020E0502030303020204" pitchFamily="34" charset="0"/>
          </a:endParaRPr>
        </a:p>
      </dsp:txBody>
      <dsp:txXfrm>
        <a:off x="3763917" y="3166820"/>
        <a:ext cx="2086888" cy="20868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34C12-A3C8-4E6A-959D-026812EE62F6}">
      <dsp:nvSpPr>
        <dsp:cNvPr id="0" name=""/>
        <dsp:cNvSpPr/>
      </dsp:nvSpPr>
      <dsp:spPr>
        <a:xfrm>
          <a:off x="2387298" y="-297695"/>
          <a:ext cx="5837862" cy="5837862"/>
        </a:xfrm>
        <a:prstGeom prst="circularArrow">
          <a:avLst>
            <a:gd name="adj1" fmla="val 5274"/>
            <a:gd name="adj2" fmla="val 312630"/>
            <a:gd name="adj3" fmla="val 13401001"/>
            <a:gd name="adj4" fmla="val 17630054"/>
            <a:gd name="adj5" fmla="val 5477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6DB38D-5405-4B47-A76B-5D5CF5B67197}">
      <dsp:nvSpPr>
        <dsp:cNvPr id="0" name=""/>
        <dsp:cNvSpPr/>
      </dsp:nvSpPr>
      <dsp:spPr>
        <a:xfrm>
          <a:off x="3705274" y="3202"/>
          <a:ext cx="3201909" cy="1125760"/>
        </a:xfrm>
        <a:prstGeom prst="roundRect">
          <a:avLst/>
        </a:prstGeom>
        <a:solidFill>
          <a:srgbClr val="90C22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1. Capital Humano Especializado en TI y en la Innovación</a:t>
          </a:r>
          <a:endParaRPr lang="es-MX" sz="1800" b="1" kern="1200" dirty="0"/>
        </a:p>
      </dsp:txBody>
      <dsp:txXfrm>
        <a:off x="3760229" y="58157"/>
        <a:ext cx="3091999" cy="1015850"/>
      </dsp:txXfrm>
    </dsp:sp>
    <dsp:sp modelId="{A4DF8231-4AEA-43CC-932D-6B2588110FA1}">
      <dsp:nvSpPr>
        <dsp:cNvPr id="0" name=""/>
        <dsp:cNvSpPr/>
      </dsp:nvSpPr>
      <dsp:spPr>
        <a:xfrm>
          <a:off x="5756311" y="1318055"/>
          <a:ext cx="3201909" cy="1125760"/>
        </a:xfrm>
        <a:prstGeom prst="roundRect">
          <a:avLst/>
        </a:prstGeom>
        <a:solidFill>
          <a:srgbClr val="90C22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2. Investigación, Desarrollo Tecnológico e Innovación en los Sectores Estratégicos</a:t>
          </a:r>
          <a:endParaRPr lang="es-MX" sz="1800" b="1" kern="1200" dirty="0"/>
        </a:p>
      </dsp:txBody>
      <dsp:txXfrm>
        <a:off x="5811266" y="1373010"/>
        <a:ext cx="3091999" cy="1015850"/>
      </dsp:txXfrm>
    </dsp:sp>
    <dsp:sp modelId="{CF85B64C-B6DF-499B-8E1C-8C3E96D14F40}">
      <dsp:nvSpPr>
        <dsp:cNvPr id="0" name=""/>
        <dsp:cNvSpPr/>
      </dsp:nvSpPr>
      <dsp:spPr>
        <a:xfrm>
          <a:off x="5756294" y="3011243"/>
          <a:ext cx="3201909" cy="1125760"/>
        </a:xfrm>
        <a:prstGeom prst="roundRect">
          <a:avLst/>
        </a:prstGeom>
        <a:solidFill>
          <a:srgbClr val="90C22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3. Financiamiento para las Empresas de los Sectores Estratégicos para el Desarrollo y Adopción de TI e Innovación.</a:t>
          </a:r>
          <a:endParaRPr lang="es-MX" sz="1800" b="1" kern="1200" dirty="0"/>
        </a:p>
      </dsp:txBody>
      <dsp:txXfrm>
        <a:off x="5811249" y="3066198"/>
        <a:ext cx="3091999" cy="1015850"/>
      </dsp:txXfrm>
    </dsp:sp>
    <dsp:sp modelId="{71D3D07B-6650-407F-8162-23B9F1477867}">
      <dsp:nvSpPr>
        <dsp:cNvPr id="0" name=""/>
        <dsp:cNvSpPr/>
      </dsp:nvSpPr>
      <dsp:spPr>
        <a:xfrm>
          <a:off x="3705274" y="4489333"/>
          <a:ext cx="3201909" cy="1125760"/>
        </a:xfrm>
        <a:prstGeom prst="roundRect">
          <a:avLst/>
        </a:prstGeom>
        <a:solidFill>
          <a:srgbClr val="90C22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4. Infraestructura para el Desarrollo y Adopción de las TI y la Innovación.</a:t>
          </a:r>
          <a:endParaRPr lang="es-MX" sz="1800" b="1" kern="1200" dirty="0"/>
        </a:p>
      </dsp:txBody>
      <dsp:txXfrm>
        <a:off x="3760229" y="4544288"/>
        <a:ext cx="3091999" cy="1015850"/>
      </dsp:txXfrm>
    </dsp:sp>
    <dsp:sp modelId="{D7000BFD-44A6-42C3-96DD-0EBEF64FB68B}">
      <dsp:nvSpPr>
        <dsp:cNvPr id="0" name=""/>
        <dsp:cNvSpPr/>
      </dsp:nvSpPr>
      <dsp:spPr>
        <a:xfrm>
          <a:off x="1654255" y="3011243"/>
          <a:ext cx="3201909" cy="1125760"/>
        </a:xfrm>
        <a:prstGeom prst="roundRect">
          <a:avLst/>
        </a:prstGeom>
        <a:solidFill>
          <a:srgbClr val="90C22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5. Conocimiento en Materia de TI e Innovación a través de Estudios y Eventos Generado y Fundido</a:t>
          </a:r>
          <a:endParaRPr lang="es-MX" sz="1800" b="1" kern="1200" dirty="0"/>
        </a:p>
      </dsp:txBody>
      <dsp:txXfrm>
        <a:off x="1709210" y="3066198"/>
        <a:ext cx="3091999" cy="1015850"/>
      </dsp:txXfrm>
    </dsp:sp>
    <dsp:sp modelId="{44FD5258-1110-462E-98FC-AD772ACD5961}">
      <dsp:nvSpPr>
        <dsp:cNvPr id="0" name=""/>
        <dsp:cNvSpPr/>
      </dsp:nvSpPr>
      <dsp:spPr>
        <a:xfrm>
          <a:off x="1654238" y="1318055"/>
          <a:ext cx="3201909" cy="1125760"/>
        </a:xfrm>
        <a:prstGeom prst="roundRect">
          <a:avLst/>
        </a:prstGeom>
        <a:solidFill>
          <a:srgbClr val="90C22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6. Aceleración de la Política Pública</a:t>
          </a:r>
          <a:endParaRPr lang="es-MX" sz="1800" b="1" kern="1200" dirty="0"/>
        </a:p>
      </dsp:txBody>
      <dsp:txXfrm>
        <a:off x="1709193" y="1373010"/>
        <a:ext cx="3091999" cy="10158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855A0-9963-49DA-83CC-71E96FF85522}">
      <dsp:nvSpPr>
        <dsp:cNvPr id="0" name=""/>
        <dsp:cNvSpPr/>
      </dsp:nvSpPr>
      <dsp:spPr>
        <a:xfrm>
          <a:off x="10147" y="0"/>
          <a:ext cx="3032896" cy="1340069"/>
        </a:xfrm>
        <a:prstGeom prst="roundRect">
          <a:avLst>
            <a:gd name="adj" fmla="val 10000"/>
          </a:avLst>
        </a:prstGeom>
        <a:solidFill>
          <a:srgbClr val="90C226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Candara" panose="020E0502030303020204" pitchFamily="34" charset="0"/>
              <a:cs typeface="Browallia New" pitchFamily="34" charset="-34"/>
            </a:rPr>
            <a:t>NMX-I-059-NYCE (MOPROSOFT)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Candara" panose="020E0502030303020204" pitchFamily="34" charset="0"/>
              <a:cs typeface="Browallia New" pitchFamily="34" charset="-34"/>
            </a:rPr>
            <a:t>CON NIVEL 2 COMO MÍNIMO.</a:t>
          </a:r>
          <a:endParaRPr lang="es-MX" sz="1600" b="1" kern="1200" dirty="0">
            <a:latin typeface="Candara" panose="020E0502030303020204" pitchFamily="34" charset="0"/>
          </a:endParaRPr>
        </a:p>
      </dsp:txBody>
      <dsp:txXfrm>
        <a:off x="49396" y="39249"/>
        <a:ext cx="2954398" cy="1261571"/>
      </dsp:txXfrm>
    </dsp:sp>
    <dsp:sp modelId="{C4731708-C65B-419F-956A-ABA8E6DA788C}">
      <dsp:nvSpPr>
        <dsp:cNvPr id="0" name=""/>
        <dsp:cNvSpPr/>
      </dsp:nvSpPr>
      <dsp:spPr>
        <a:xfrm>
          <a:off x="3346333" y="293955"/>
          <a:ext cx="642974" cy="752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b="1" kern="1200" dirty="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3346333" y="444387"/>
        <a:ext cx="450082" cy="451294"/>
      </dsp:txXfrm>
    </dsp:sp>
    <dsp:sp modelId="{6CB30B92-E084-4206-9B30-1F0ABCB43033}">
      <dsp:nvSpPr>
        <dsp:cNvPr id="0" name=""/>
        <dsp:cNvSpPr/>
      </dsp:nvSpPr>
      <dsp:spPr>
        <a:xfrm>
          <a:off x="4256202" y="0"/>
          <a:ext cx="3032896" cy="1340069"/>
        </a:xfrm>
        <a:prstGeom prst="roundRect">
          <a:avLst>
            <a:gd name="adj" fmla="val 10000"/>
          </a:avLst>
        </a:prstGeom>
        <a:solidFill>
          <a:srgbClr val="90C226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Candara" panose="020E0502030303020204" pitchFamily="34" charset="0"/>
              <a:cs typeface="Browallia New" pitchFamily="34" charset="-34"/>
            </a:rPr>
            <a:t>CAPABILITY MATURITY MODEL INTEGRATION (CMMI) CON NIVEL 2 COMO MÍNIMO VIGENTE.</a:t>
          </a:r>
          <a:endParaRPr lang="es-MX" sz="1600" b="1" kern="1200" dirty="0">
            <a:latin typeface="Candara" panose="020E0502030303020204" pitchFamily="34" charset="0"/>
          </a:endParaRPr>
        </a:p>
      </dsp:txBody>
      <dsp:txXfrm>
        <a:off x="4295451" y="39249"/>
        <a:ext cx="2954398" cy="1261571"/>
      </dsp:txXfrm>
    </dsp:sp>
    <dsp:sp modelId="{D39234AD-AB3F-41EB-8C7E-12C6CC3D9709}">
      <dsp:nvSpPr>
        <dsp:cNvPr id="0" name=""/>
        <dsp:cNvSpPr/>
      </dsp:nvSpPr>
      <dsp:spPr>
        <a:xfrm>
          <a:off x="7592389" y="293955"/>
          <a:ext cx="642974" cy="752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b="1" kern="1200" dirty="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7592389" y="444387"/>
        <a:ext cx="450082" cy="451294"/>
      </dsp:txXfrm>
    </dsp:sp>
    <dsp:sp modelId="{3787CB44-3CB5-4F0C-9FAB-73E69CD7048B}">
      <dsp:nvSpPr>
        <dsp:cNvPr id="0" name=""/>
        <dsp:cNvSpPr/>
      </dsp:nvSpPr>
      <dsp:spPr>
        <a:xfrm>
          <a:off x="8502258" y="0"/>
          <a:ext cx="3032896" cy="1340069"/>
        </a:xfrm>
        <a:prstGeom prst="roundRect">
          <a:avLst>
            <a:gd name="adj" fmla="val 10000"/>
          </a:avLst>
        </a:prstGeom>
        <a:solidFill>
          <a:srgbClr val="90C226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Candara" panose="020E0502030303020204" pitchFamily="34" charset="0"/>
              <a:cs typeface="Browallia New" pitchFamily="34" charset="-34"/>
            </a:rPr>
            <a:t>TEAM SOFTWARE PROCESS PERFORMANCE AND CAPABILITY EVALUATION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Candara" panose="020E0502030303020204" pitchFamily="34" charset="0"/>
              <a:cs typeface="Browallia New" pitchFamily="34" charset="-34"/>
            </a:rPr>
            <a:t>(TSP-PACE)</a:t>
          </a:r>
          <a:endParaRPr lang="es-MX" sz="1600" b="1" kern="1200" dirty="0">
            <a:latin typeface="Candara" panose="020E0502030303020204" pitchFamily="34" charset="0"/>
          </a:endParaRPr>
        </a:p>
      </dsp:txBody>
      <dsp:txXfrm>
        <a:off x="8541507" y="39249"/>
        <a:ext cx="2954398" cy="12615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BFF6B-A1DA-4115-BF92-C0608DEC1798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120DEC-0125-488F-98A6-DBF42263E712}">
      <dsp:nvSpPr>
        <dsp:cNvPr id="0" name=""/>
        <dsp:cNvSpPr/>
      </dsp:nvSpPr>
      <dsp:spPr>
        <a:xfrm>
          <a:off x="509717" y="338558"/>
          <a:ext cx="8256361" cy="677550"/>
        </a:xfrm>
        <a:prstGeom prst="rect">
          <a:avLst/>
        </a:prstGeom>
        <a:solidFill>
          <a:srgbClr val="90C2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latin typeface="Candara" panose="020E0502030303020204" pitchFamily="34" charset="0"/>
            </a:rPr>
            <a:t>No ligadas a instrumentos de inversión</a:t>
          </a:r>
          <a:endParaRPr lang="es-MX" sz="1800" b="1" kern="1200" dirty="0"/>
        </a:p>
      </dsp:txBody>
      <dsp:txXfrm>
        <a:off x="509717" y="338558"/>
        <a:ext cx="8256361" cy="677550"/>
      </dsp:txXfrm>
    </dsp:sp>
    <dsp:sp modelId="{6136153C-9933-4686-8D42-35EF6EC97F22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479E11-FC2D-464A-B0A2-752DD8C95474}">
      <dsp:nvSpPr>
        <dsp:cNvPr id="0" name=""/>
        <dsp:cNvSpPr/>
      </dsp:nvSpPr>
      <dsp:spPr>
        <a:xfrm>
          <a:off x="995230" y="1354558"/>
          <a:ext cx="7770848" cy="677550"/>
        </a:xfrm>
        <a:prstGeom prst="rect">
          <a:avLst/>
        </a:prstGeom>
        <a:solidFill>
          <a:srgbClr val="8FD4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bg1"/>
              </a:solidFill>
              <a:latin typeface="Candara" panose="020E0502030303020204" pitchFamily="34" charset="0"/>
            </a:rPr>
            <a:t>Que pueda emitir cheques</a:t>
          </a:r>
          <a:endParaRPr lang="es-MX" sz="1800" b="1" kern="1200" dirty="0">
            <a:solidFill>
              <a:schemeClr val="bg1"/>
            </a:solidFill>
          </a:endParaRPr>
        </a:p>
      </dsp:txBody>
      <dsp:txXfrm>
        <a:off x="995230" y="1354558"/>
        <a:ext cx="7770848" cy="677550"/>
      </dsp:txXfrm>
    </dsp:sp>
    <dsp:sp modelId="{83B97438-82F9-417B-8CBC-E0DE2ED7280F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147370"/>
              <a:satOff val="-6442"/>
              <a:lumOff val="175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8CA30B-76A0-4343-8AE4-DF17294F2658}">
      <dsp:nvSpPr>
        <dsp:cNvPr id="0" name=""/>
        <dsp:cNvSpPr/>
      </dsp:nvSpPr>
      <dsp:spPr>
        <a:xfrm>
          <a:off x="1144243" y="2370558"/>
          <a:ext cx="7621835" cy="677550"/>
        </a:xfrm>
        <a:prstGeom prst="rect">
          <a:avLst/>
        </a:prstGeom>
        <a:solidFill>
          <a:srgbClr val="B7E5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bg1"/>
              </a:solidFill>
              <a:latin typeface="Candara" panose="020E0502030303020204" pitchFamily="34" charset="0"/>
            </a:rPr>
            <a:t>Que pueda ser liquidable</a:t>
          </a:r>
          <a:endParaRPr lang="es-MX" sz="1800" b="1" kern="1200" dirty="0">
            <a:solidFill>
              <a:schemeClr val="bg1"/>
            </a:solidFill>
          </a:endParaRPr>
        </a:p>
      </dsp:txBody>
      <dsp:txXfrm>
        <a:off x="1144243" y="2370558"/>
        <a:ext cx="7621835" cy="677550"/>
      </dsp:txXfrm>
    </dsp:sp>
    <dsp:sp modelId="{2DCA3B2A-7478-4FEC-9F35-C21193885F78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294739"/>
              <a:satOff val="-12884"/>
              <a:lumOff val="351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9FEED-9B18-4D68-961C-7BBFEC00327A}">
      <dsp:nvSpPr>
        <dsp:cNvPr id="0" name=""/>
        <dsp:cNvSpPr/>
      </dsp:nvSpPr>
      <dsp:spPr>
        <a:xfrm>
          <a:off x="995230" y="3386558"/>
          <a:ext cx="7770848" cy="677550"/>
        </a:xfrm>
        <a:prstGeom prst="rect">
          <a:avLst/>
        </a:prstGeom>
        <a:solidFill>
          <a:srgbClr val="8FD4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bg1"/>
              </a:solidFill>
              <a:latin typeface="Candara" panose="020E0502030303020204" pitchFamily="34" charset="0"/>
            </a:rPr>
            <a:t>Todos los movimientos deberán reflejarse en el estado de cuenta bancario</a:t>
          </a:r>
          <a:endParaRPr lang="es-MX" sz="1800" b="1" kern="1200" dirty="0">
            <a:solidFill>
              <a:schemeClr val="bg1"/>
            </a:solidFill>
          </a:endParaRPr>
        </a:p>
      </dsp:txBody>
      <dsp:txXfrm>
        <a:off x="995230" y="3386558"/>
        <a:ext cx="7770848" cy="677550"/>
      </dsp:txXfrm>
    </dsp:sp>
    <dsp:sp modelId="{E3EDBF07-97E7-40B6-A7B7-0D3AC75CF10E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294739"/>
              <a:satOff val="-12884"/>
              <a:lumOff val="351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31703-3C67-4BA4-8CE1-D49FBAA66591}">
      <dsp:nvSpPr>
        <dsp:cNvPr id="0" name=""/>
        <dsp:cNvSpPr/>
      </dsp:nvSpPr>
      <dsp:spPr>
        <a:xfrm>
          <a:off x="509717" y="4402558"/>
          <a:ext cx="8256361" cy="677550"/>
        </a:xfrm>
        <a:prstGeom prst="rect">
          <a:avLst/>
        </a:prstGeom>
        <a:solidFill>
          <a:srgbClr val="507E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latin typeface="Candara" panose="020E0502030303020204" pitchFamily="34" charset="0"/>
            </a:rPr>
            <a:t>Exclusivamente se deberán depositar los recursos federales recibidos del programa.</a:t>
          </a:r>
          <a:endParaRPr lang="es-MX" sz="1800" b="1" kern="1200" dirty="0"/>
        </a:p>
      </dsp:txBody>
      <dsp:txXfrm>
        <a:off x="509717" y="4402558"/>
        <a:ext cx="8256361" cy="677550"/>
      </dsp:txXfrm>
    </dsp:sp>
    <dsp:sp modelId="{AC1B76C4-CA9C-4213-A090-5F3557A73260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147370"/>
              <a:satOff val="-6442"/>
              <a:lumOff val="175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35B5E-BB1D-4AF5-95B2-7E78087430BC}">
      <dsp:nvSpPr>
        <dsp:cNvPr id="0" name=""/>
        <dsp:cNvSpPr/>
      </dsp:nvSpPr>
      <dsp:spPr>
        <a:xfrm>
          <a:off x="495298" y="0"/>
          <a:ext cx="1940415" cy="1943098"/>
        </a:xfrm>
        <a:prstGeom prst="gear9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Candara" panose="020E0502030303020204" pitchFamily="34" charset="0"/>
            </a:rPr>
            <a:t>1 Identificar omisiones a la Normativa 2016</a:t>
          </a:r>
          <a:endParaRPr lang="es-MX" sz="1600" kern="1200" dirty="0">
            <a:latin typeface="Candara" panose="020E0502030303020204" pitchFamily="34" charset="0"/>
          </a:endParaRPr>
        </a:p>
      </dsp:txBody>
      <dsp:txXfrm>
        <a:off x="885408" y="454983"/>
        <a:ext cx="1160195" cy="999137"/>
      </dsp:txXfrm>
    </dsp:sp>
    <dsp:sp modelId="{D4513365-06B4-46D2-A31D-5A1C9A22AB1A}">
      <dsp:nvSpPr>
        <dsp:cNvPr id="0" name=""/>
        <dsp:cNvSpPr/>
      </dsp:nvSpPr>
      <dsp:spPr>
        <a:xfrm rot="484350">
          <a:off x="893039" y="48790"/>
          <a:ext cx="2035251" cy="1801900"/>
        </a:xfrm>
        <a:prstGeom prst="circularArrow">
          <a:avLst>
            <a:gd name="adj1" fmla="val 4878"/>
            <a:gd name="adj2" fmla="val 312630"/>
            <a:gd name="adj3" fmla="val 2887921"/>
            <a:gd name="adj4" fmla="val 15610623"/>
            <a:gd name="adj5" fmla="val 5691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710A2-ABE2-4DBC-AC6A-5A19F35EB734}">
      <dsp:nvSpPr>
        <dsp:cNvPr id="0" name=""/>
        <dsp:cNvSpPr/>
      </dsp:nvSpPr>
      <dsp:spPr>
        <a:xfrm>
          <a:off x="2" y="0"/>
          <a:ext cx="2137060" cy="1997601"/>
        </a:xfrm>
        <a:prstGeom prst="gear9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>
              <a:latin typeface="Candara" panose="020E0502030303020204" pitchFamily="34" charset="0"/>
            </a:rPr>
            <a:t>2 Comunicar los resultados a las áreas</a:t>
          </a:r>
          <a:endParaRPr lang="es-MX" sz="1700" kern="1200" dirty="0">
            <a:latin typeface="Candara" panose="020E0502030303020204" pitchFamily="34" charset="0"/>
          </a:endParaRPr>
        </a:p>
      </dsp:txBody>
      <dsp:txXfrm>
        <a:off x="419223" y="467928"/>
        <a:ext cx="1298618" cy="1026809"/>
      </dsp:txXfrm>
    </dsp:sp>
    <dsp:sp modelId="{26EB0FCB-5B79-41EF-91D4-2809779CE2D1}">
      <dsp:nvSpPr>
        <dsp:cNvPr id="0" name=""/>
        <dsp:cNvSpPr/>
      </dsp:nvSpPr>
      <dsp:spPr>
        <a:xfrm>
          <a:off x="869567" y="27929"/>
          <a:ext cx="1739942" cy="2041867"/>
        </a:xfrm>
        <a:prstGeom prst="circularArrow">
          <a:avLst>
            <a:gd name="adj1" fmla="val 4878"/>
            <a:gd name="adj2" fmla="val 312630"/>
            <a:gd name="adj3" fmla="val 2920940"/>
            <a:gd name="adj4" fmla="val 15554471"/>
            <a:gd name="adj5" fmla="val 5691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C49FB-77AB-47A7-9E43-CE17CC88A712}">
      <dsp:nvSpPr>
        <dsp:cNvPr id="0" name=""/>
        <dsp:cNvSpPr/>
      </dsp:nvSpPr>
      <dsp:spPr>
        <a:xfrm>
          <a:off x="0" y="0"/>
          <a:ext cx="2201611" cy="2275302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Candara" panose="020E0502030303020204" pitchFamily="34" charset="0"/>
            </a:rPr>
            <a:t>3 Dar Seguimiento a las Observaciones</a:t>
          </a:r>
          <a:endParaRPr lang="es-MX" sz="1600" kern="1200" dirty="0">
            <a:latin typeface="Candara" panose="020E0502030303020204" pitchFamily="34" charset="0"/>
          </a:endParaRPr>
        </a:p>
      </dsp:txBody>
      <dsp:txXfrm>
        <a:off x="442622" y="528083"/>
        <a:ext cx="1316367" cy="1179022"/>
      </dsp:txXfrm>
    </dsp:sp>
    <dsp:sp modelId="{F2F1CCC6-EDAB-4AFC-B7C8-2C6E03378F81}">
      <dsp:nvSpPr>
        <dsp:cNvPr id="0" name=""/>
        <dsp:cNvSpPr/>
      </dsp:nvSpPr>
      <dsp:spPr>
        <a:xfrm>
          <a:off x="630824" y="323904"/>
          <a:ext cx="1553098" cy="1553098"/>
        </a:xfrm>
        <a:prstGeom prst="circularArrow">
          <a:avLst>
            <a:gd name="adj1" fmla="val 4878"/>
            <a:gd name="adj2" fmla="val 312630"/>
            <a:gd name="adj3" fmla="val 2945527"/>
            <a:gd name="adj4" fmla="val 15513945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E2038-ED90-4267-9EE1-2F35FC31E532}">
      <dsp:nvSpPr>
        <dsp:cNvPr id="0" name=""/>
        <dsp:cNvSpPr/>
      </dsp:nvSpPr>
      <dsp:spPr>
        <a:xfrm>
          <a:off x="-49043" y="20785"/>
          <a:ext cx="2332130" cy="2234041"/>
        </a:xfrm>
        <a:prstGeom prst="gear9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>
              <a:latin typeface="Candara" panose="020E0502030303020204" pitchFamily="34" charset="0"/>
            </a:rPr>
            <a:t>4 Asesoría y consulta a los OP y BEN</a:t>
          </a:r>
          <a:endParaRPr lang="es-MX" sz="1700" kern="1200" dirty="0">
            <a:latin typeface="Candara" panose="020E0502030303020204" pitchFamily="34" charset="0"/>
          </a:endParaRPr>
        </a:p>
      </dsp:txBody>
      <dsp:txXfrm>
        <a:off x="412488" y="544098"/>
        <a:ext cx="1409068" cy="1148344"/>
      </dsp:txXfrm>
    </dsp:sp>
    <dsp:sp modelId="{AE813494-6BF4-4619-9669-B5DBE7AFB117}">
      <dsp:nvSpPr>
        <dsp:cNvPr id="0" name=""/>
        <dsp:cNvSpPr/>
      </dsp:nvSpPr>
      <dsp:spPr>
        <a:xfrm>
          <a:off x="517219" y="326657"/>
          <a:ext cx="1511330" cy="1511330"/>
        </a:xfrm>
        <a:prstGeom prst="circularArrow">
          <a:avLst>
            <a:gd name="adj1" fmla="val 4878"/>
            <a:gd name="adj2" fmla="val 312630"/>
            <a:gd name="adj3" fmla="val 2936199"/>
            <a:gd name="adj4" fmla="val 15529195"/>
            <a:gd name="adj5" fmla="val 5691"/>
          </a:avLst>
        </a:prstGeom>
        <a:solidFill>
          <a:srgbClr val="C9A6E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4331B-67A0-4FE0-973C-BCA66D3F67D6}">
      <dsp:nvSpPr>
        <dsp:cNvPr id="0" name=""/>
        <dsp:cNvSpPr/>
      </dsp:nvSpPr>
      <dsp:spPr>
        <a:xfrm>
          <a:off x="384169" y="60024"/>
          <a:ext cx="2473624" cy="2280858"/>
        </a:xfrm>
        <a:prstGeom prst="gear9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>
              <a:latin typeface="Candara" panose="020E0502030303020204" pitchFamily="34" charset="0"/>
            </a:rPr>
            <a:t>5 Identificar posibles riesgos al Proyecto </a:t>
          </a:r>
          <a:r>
            <a:rPr lang="es-MX" sz="1700" kern="1200" smtClean="0">
              <a:latin typeface="Candara" panose="020E0502030303020204" pitchFamily="34" charset="0"/>
            </a:rPr>
            <a:t>y comunicarlos </a:t>
          </a:r>
          <a:r>
            <a:rPr lang="es-MX" sz="1700" kern="1200" dirty="0" smtClean="0">
              <a:latin typeface="Candara" panose="020E0502030303020204" pitchFamily="34" charset="0"/>
            </a:rPr>
            <a:t>a los OP y BEN </a:t>
          </a:r>
          <a:endParaRPr lang="es-MX" sz="1700" kern="1200" dirty="0">
            <a:latin typeface="Candara" panose="020E0502030303020204" pitchFamily="34" charset="0"/>
          </a:endParaRPr>
        </a:p>
      </dsp:txBody>
      <dsp:txXfrm>
        <a:off x="867070" y="594304"/>
        <a:ext cx="1507822" cy="1172408"/>
      </dsp:txXfrm>
    </dsp:sp>
    <dsp:sp modelId="{34489013-9F0D-4D8F-A78A-3CBD85937E64}">
      <dsp:nvSpPr>
        <dsp:cNvPr id="0" name=""/>
        <dsp:cNvSpPr/>
      </dsp:nvSpPr>
      <dsp:spPr>
        <a:xfrm>
          <a:off x="981940" y="336862"/>
          <a:ext cx="1624213" cy="1624213"/>
        </a:xfrm>
        <a:prstGeom prst="circularArrow">
          <a:avLst>
            <a:gd name="adj1" fmla="val 4878"/>
            <a:gd name="adj2" fmla="val 312630"/>
            <a:gd name="adj3" fmla="val 2960768"/>
            <a:gd name="adj4" fmla="val 15489338"/>
            <a:gd name="adj5" fmla="val 5691"/>
          </a:avLst>
        </a:prstGeom>
        <a:solidFill>
          <a:srgbClr val="FF818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5947" y="0"/>
            <a:ext cx="2942220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6070D-FCD8-45F1-9BAF-02F4E2913A70}" type="datetimeFigureOut">
              <a:rPr lang="es-MX" smtClean="0"/>
              <a:t>10/02/2016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4712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8974" y="4778722"/>
            <a:ext cx="543179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2220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5947" y="9431600"/>
            <a:ext cx="2942220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19BB8-8854-4773-A2F1-6ACA90E757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827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06363" y="757238"/>
            <a:ext cx="6727825" cy="37846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C0551-C768-46D1-A732-FA93AF651C67}" type="slidenum">
              <a:rPr lang="es-MX" smtClean="0">
                <a:solidFill>
                  <a:prstClr val="black"/>
                </a:solidFill>
              </a:rPr>
              <a:pPr/>
              <a:t>3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010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5413" y="768350"/>
            <a:ext cx="6843712" cy="38496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C0551-C768-46D1-A732-FA93AF651C67}" type="slidenum">
              <a:rPr lang="es-MX" smtClean="0">
                <a:solidFill>
                  <a:prstClr val="black"/>
                </a:solidFill>
              </a:rPr>
              <a:pPr/>
              <a:t>5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31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2/10/2016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21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2/10/2016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44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2/10/2016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892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 userDrawn="1"/>
        </p:nvSpPr>
        <p:spPr>
          <a:xfrm>
            <a:off x="0" y="19"/>
            <a:ext cx="10224459" cy="10259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21917" tIns="60958" rIns="121917" bIns="6095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59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12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495" y="172661"/>
            <a:ext cx="1632181" cy="419704"/>
          </a:xfrm>
          <a:prstGeom prst="rect">
            <a:avLst/>
          </a:prstGeom>
        </p:spPr>
      </p:pic>
      <p:sp>
        <p:nvSpPr>
          <p:cNvPr id="10" name="9 CuadroTexto"/>
          <p:cNvSpPr txBox="1"/>
          <p:nvPr userDrawn="1"/>
        </p:nvSpPr>
        <p:spPr>
          <a:xfrm>
            <a:off x="0" y="6442075"/>
            <a:ext cx="12192000" cy="5334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21917" tIns="60958" rIns="121917" bIns="6095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7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D699B0-C4AD-4534-A291-79A7F0EEF65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8043B-CB9A-4DEF-B6D1-CAA4A0E8CDF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266110" y="137319"/>
            <a:ext cx="9958364" cy="4953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cxnSp>
        <p:nvCxnSpPr>
          <p:cNvPr id="14" name="13 Conector recto"/>
          <p:cNvCxnSpPr/>
          <p:nvPr userDrawn="1"/>
        </p:nvCxnSpPr>
        <p:spPr>
          <a:xfrm>
            <a:off x="0" y="836712"/>
            <a:ext cx="12192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721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2/10/2016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04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2/10/2016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2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2/10/2016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69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2/10/2016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76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2/10/2016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0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2/10/2016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52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2/10/2016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40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2/10/2016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46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2/10/2016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06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soft.economia.gob.mx/formato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5.jpg"/><Relationship Id="rId7" Type="http://schemas.openxmlformats.org/officeDocument/2006/relationships/image" Target="../media/image3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.jpeg"/><Relationship Id="rId10" Type="http://schemas.openxmlformats.org/officeDocument/2006/relationships/image" Target="../media/image35.jpeg"/><Relationship Id="rId4" Type="http://schemas.openxmlformats.org/officeDocument/2006/relationships/image" Target="../media/image30.jpg"/><Relationship Id="rId9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2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jpeg"/><Relationship Id="rId5" Type="http://schemas.openxmlformats.org/officeDocument/2006/relationships/image" Target="../media/image6.png"/><Relationship Id="rId10" Type="http://schemas.openxmlformats.org/officeDocument/2006/relationships/image" Target="cid:image007.jpg@01D14EEA.83B0A240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9.jpeg"/><Relationship Id="rId14" Type="http://schemas.openxmlformats.org/officeDocument/2006/relationships/image" Target="../media/image1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diagramData" Target="../diagrams/data8.xml"/><Relationship Id="rId26" Type="http://schemas.openxmlformats.org/officeDocument/2006/relationships/diagramColors" Target="../diagrams/colors9.xml"/><Relationship Id="rId3" Type="http://schemas.openxmlformats.org/officeDocument/2006/relationships/diagramData" Target="../diagrams/data5.xml"/><Relationship Id="rId21" Type="http://schemas.openxmlformats.org/officeDocument/2006/relationships/diagramColors" Target="../diagrams/colors8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5" Type="http://schemas.openxmlformats.org/officeDocument/2006/relationships/diagramQuickStyle" Target="../diagrams/quickStyle9.xml"/><Relationship Id="rId2" Type="http://schemas.openxmlformats.org/officeDocument/2006/relationships/image" Target="../media/image2.jpeg"/><Relationship Id="rId16" Type="http://schemas.openxmlformats.org/officeDocument/2006/relationships/diagramColors" Target="../diagrams/colors7.xml"/><Relationship Id="rId20" Type="http://schemas.openxmlformats.org/officeDocument/2006/relationships/diagramQuickStyle" Target="../diagrams/quickStyle8.xml"/><Relationship Id="rId29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24" Type="http://schemas.openxmlformats.org/officeDocument/2006/relationships/diagramLayout" Target="../diagrams/layout9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23" Type="http://schemas.openxmlformats.org/officeDocument/2006/relationships/diagramData" Target="../diagrams/data9.xml"/><Relationship Id="rId28" Type="http://schemas.openxmlformats.org/officeDocument/2006/relationships/image" Target="../media/image43.jpeg"/><Relationship Id="rId10" Type="http://schemas.openxmlformats.org/officeDocument/2006/relationships/diagramQuickStyle" Target="../diagrams/quickStyle6.xml"/><Relationship Id="rId19" Type="http://schemas.openxmlformats.org/officeDocument/2006/relationships/diagramLayout" Target="../diagrams/layout8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Relationship Id="rId22" Type="http://schemas.microsoft.com/office/2007/relationships/diagramDrawing" Target="../diagrams/drawing8.xml"/><Relationship Id="rId27" Type="http://schemas.microsoft.com/office/2007/relationships/diagramDrawing" Target="../diagrams/drawing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16.png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94" y="1851272"/>
            <a:ext cx="7141132" cy="3062473"/>
          </a:xfrm>
          <a:prstGeom prst="rect">
            <a:avLst/>
          </a:prstGeom>
        </p:spPr>
      </p:pic>
      <p:sp>
        <p:nvSpPr>
          <p:cNvPr id="5" name="1 Rectángulo"/>
          <p:cNvSpPr/>
          <p:nvPr/>
        </p:nvSpPr>
        <p:spPr>
          <a:xfrm>
            <a:off x="0" y="5657671"/>
            <a:ext cx="8903368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s-MX" sz="3600" dirty="0" smtClean="0">
                <a:solidFill>
                  <a:prstClr val="white"/>
                </a:solidFill>
                <a:latin typeface="Candara" panose="020E0502030303020204" pitchFamily="34" charset="0"/>
              </a:rPr>
              <a:t>Capacitación para Delegaciones Federales</a:t>
            </a:r>
            <a:endParaRPr lang="es-MX" sz="3600" dirty="0">
              <a:solidFill>
                <a:prstClr val="white"/>
              </a:solidFill>
              <a:latin typeface="Candara" panose="020E0502030303020204" pitchFamily="34" charset="0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8921553" y="5657671"/>
            <a:ext cx="2582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smtClean="0">
                <a:solidFill>
                  <a:srgbClr val="92D050"/>
                </a:solidFill>
                <a:latin typeface="Candara" panose="020E0502030303020204" pitchFamily="34" charset="0"/>
              </a:rPr>
              <a:t>febrero </a:t>
            </a:r>
            <a:r>
              <a:rPr lang="es-MX" sz="3200" b="1" dirty="0" smtClean="0">
                <a:solidFill>
                  <a:srgbClr val="92D050"/>
                </a:solidFill>
                <a:latin typeface="Candara" panose="020E0502030303020204" pitchFamily="34" charset="0"/>
              </a:rPr>
              <a:t>, 2016</a:t>
            </a:r>
            <a:endParaRPr lang="es-MX" sz="3200" b="1" dirty="0">
              <a:solidFill>
                <a:srgbClr val="92D05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0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31371" y="1416663"/>
            <a:ext cx="11233248" cy="141576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 defTabSz="457200"/>
            <a:r>
              <a:rPr lang="es-MX" sz="2100" dirty="0">
                <a:solidFill>
                  <a:prstClr val="black"/>
                </a:solidFill>
                <a:latin typeface="Candara" pitchFamily="34" charset="0"/>
              </a:rPr>
              <a:t>La fecha </a:t>
            </a:r>
            <a:r>
              <a:rPr lang="es-MX" sz="2100" b="1" dirty="0">
                <a:solidFill>
                  <a:prstClr val="black"/>
                </a:solidFill>
                <a:latin typeface="Candara" pitchFamily="34" charset="0"/>
              </a:rPr>
              <a:t>apertura</a:t>
            </a:r>
            <a:r>
              <a:rPr lang="es-MX" sz="2100" dirty="0">
                <a:solidFill>
                  <a:prstClr val="black"/>
                </a:solidFill>
                <a:latin typeface="Candara" pitchFamily="34" charset="0"/>
              </a:rPr>
              <a:t> de la </a:t>
            </a:r>
            <a:r>
              <a:rPr lang="es-MX" sz="2100" b="1" dirty="0">
                <a:solidFill>
                  <a:prstClr val="black"/>
                </a:solidFill>
                <a:latin typeface="Candara" pitchFamily="34" charset="0"/>
              </a:rPr>
              <a:t>Convocatoria para las EF y OE que deseen fungir como Organismos Promotores </a:t>
            </a:r>
            <a:r>
              <a:rPr lang="es-MX" sz="2100" dirty="0">
                <a:solidFill>
                  <a:prstClr val="black"/>
                </a:solidFill>
                <a:latin typeface="Candara" pitchFamily="34" charset="0"/>
              </a:rPr>
              <a:t>del Programa para el Desarrollo de la Industria del Software (PROSOFT) y la Innovación para el ejercicio fiscal 2016, será el </a:t>
            </a:r>
            <a:r>
              <a:rPr lang="es-MX" sz="2100" dirty="0" smtClean="0">
                <a:solidFill>
                  <a:prstClr val="black"/>
                </a:solidFill>
                <a:latin typeface="Candara" pitchFamily="34" charset="0"/>
              </a:rPr>
              <a:t>12 </a:t>
            </a:r>
            <a:r>
              <a:rPr lang="es-MX" sz="2100" dirty="0">
                <a:solidFill>
                  <a:prstClr val="black"/>
                </a:solidFill>
                <a:latin typeface="Candara" pitchFamily="34" charset="0"/>
              </a:rPr>
              <a:t>de </a:t>
            </a:r>
            <a:r>
              <a:rPr lang="es-MX" sz="2100" dirty="0" smtClean="0">
                <a:solidFill>
                  <a:prstClr val="black"/>
                </a:solidFill>
                <a:latin typeface="Candara" pitchFamily="34" charset="0"/>
              </a:rPr>
              <a:t>febrero </a:t>
            </a:r>
            <a:r>
              <a:rPr lang="es-MX" sz="2100" dirty="0">
                <a:solidFill>
                  <a:prstClr val="black"/>
                </a:solidFill>
                <a:latin typeface="Candara" pitchFamily="34" charset="0"/>
              </a:rPr>
              <a:t>de 2016 y la fecha de </a:t>
            </a:r>
            <a:r>
              <a:rPr lang="es-MX" sz="2100" b="1" dirty="0">
                <a:solidFill>
                  <a:prstClr val="black"/>
                </a:solidFill>
                <a:latin typeface="Candara" pitchFamily="34" charset="0"/>
              </a:rPr>
              <a:t>cierre</a:t>
            </a:r>
            <a:r>
              <a:rPr lang="es-MX" sz="2100" dirty="0">
                <a:solidFill>
                  <a:prstClr val="black"/>
                </a:solidFill>
                <a:latin typeface="Candara" pitchFamily="34" charset="0"/>
              </a:rPr>
              <a:t> será el 31 de marzo del presente año, en las Reglas de Operación.</a:t>
            </a: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/>
          </p:nvPr>
        </p:nvGraphicFramePr>
        <p:xfrm>
          <a:off x="1557908" y="3137152"/>
          <a:ext cx="3520720" cy="2695242"/>
        </p:xfrm>
        <a:graphic>
          <a:graphicData uri="http://schemas.openxmlformats.org/drawingml/2006/table">
            <a:tbl>
              <a:tblPr>
                <a:effectLst>
                  <a:outerShdw blurRad="40000" dist="20000" dir="5400000" rotWithShape="0">
                    <a:srgbClr val="008000">
                      <a:alpha val="38000"/>
                    </a:srgbClr>
                  </a:outerShdw>
                </a:effectLst>
                <a:tableStyleId>{08FB837D-C827-4EFA-A057-4D05807E0F7C}</a:tableStyleId>
              </a:tblPr>
              <a:tblGrid>
                <a:gridCol w="502960"/>
                <a:gridCol w="502960"/>
                <a:gridCol w="502960"/>
                <a:gridCol w="502960"/>
                <a:gridCol w="502960"/>
                <a:gridCol w="502960"/>
                <a:gridCol w="502960"/>
              </a:tblGrid>
              <a:tr h="36924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Febrero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2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692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J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V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226"/>
                    </a:solidFill>
                  </a:tcPr>
                </a:tc>
              </a:tr>
              <a:tr h="3692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3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4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5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6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7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92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8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9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11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13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14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92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15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16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17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18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19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21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92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22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23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24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25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26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27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28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97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29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MX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MX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MX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15 Tabla"/>
          <p:cNvGraphicFramePr>
            <a:graphicFrameLocks noGrp="1"/>
          </p:cNvGraphicFramePr>
          <p:nvPr>
            <p:extLst/>
          </p:nvPr>
        </p:nvGraphicFramePr>
        <p:xfrm>
          <a:off x="6339015" y="3143483"/>
          <a:ext cx="3657598" cy="267654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7782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Marzo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2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78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J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V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226"/>
                    </a:solidFill>
                  </a:tcPr>
                </a:tc>
              </a:tr>
              <a:tr h="3778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96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78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78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78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23 CuadroTexto"/>
          <p:cNvSpPr txBox="1"/>
          <p:nvPr/>
        </p:nvSpPr>
        <p:spPr>
          <a:xfrm>
            <a:off x="239350" y="118387"/>
            <a:ext cx="7392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MX" sz="3600" b="1" dirty="0">
                <a:solidFill>
                  <a:srgbClr val="8CD600"/>
                </a:solidFill>
                <a:latin typeface="Candara" pitchFamily="34" charset="0"/>
              </a:rPr>
              <a:t>Convocatoria</a:t>
            </a:r>
          </a:p>
        </p:txBody>
      </p:sp>
      <p:pic>
        <p:nvPicPr>
          <p:cNvPr id="8" name="2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41" y="66006"/>
            <a:ext cx="3023659" cy="1296696"/>
          </a:xfrm>
          <a:prstGeom prst="rect">
            <a:avLst/>
          </a:prstGeom>
        </p:spPr>
      </p:pic>
      <p:sp>
        <p:nvSpPr>
          <p:cNvPr id="9" name="Rectángulo 1"/>
          <p:cNvSpPr/>
          <p:nvPr/>
        </p:nvSpPr>
        <p:spPr>
          <a:xfrm>
            <a:off x="281827" y="6375931"/>
            <a:ext cx="3653933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prstClr val="black"/>
                </a:solidFill>
                <a:latin typeface="Candara" panose="020E0502030303020204" pitchFamily="34" charset="0"/>
              </a:rPr>
              <a:t>Carmen Valverde</a:t>
            </a:r>
          </a:p>
        </p:txBody>
      </p:sp>
      <p:grpSp>
        <p:nvGrpSpPr>
          <p:cNvPr id="10" name="Grupo 19"/>
          <p:cNvGrpSpPr/>
          <p:nvPr/>
        </p:nvGrpSpPr>
        <p:grpSpPr>
          <a:xfrm>
            <a:off x="41308" y="6309040"/>
            <a:ext cx="565928" cy="531957"/>
            <a:chOff x="179512" y="764864"/>
            <a:chExt cx="1440000" cy="1440000"/>
          </a:xfrm>
        </p:grpSpPr>
        <p:sp>
          <p:nvSpPr>
            <p:cNvPr id="11" name="Elipse 20"/>
            <p:cNvSpPr/>
            <p:nvPr/>
          </p:nvSpPr>
          <p:spPr>
            <a:xfrm>
              <a:off x="179512" y="764864"/>
              <a:ext cx="1440000" cy="1440000"/>
            </a:xfrm>
            <a:prstGeom prst="ellipse">
              <a:avLst/>
            </a:prstGeom>
            <a:solidFill>
              <a:srgbClr val="6CA2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s-MX" sz="2800" b="1" dirty="0">
                  <a:solidFill>
                    <a:prstClr val="white"/>
                  </a:solidFill>
                  <a:latin typeface="Candara" panose="020E0502030303020204" pitchFamily="34" charset="0"/>
                </a:rPr>
                <a:t>1</a:t>
              </a:r>
            </a:p>
          </p:txBody>
        </p:sp>
        <p:sp>
          <p:nvSpPr>
            <p:cNvPr id="12" name="Anillo 22"/>
            <p:cNvSpPr/>
            <p:nvPr/>
          </p:nvSpPr>
          <p:spPr>
            <a:xfrm>
              <a:off x="251512" y="832650"/>
              <a:ext cx="1296000" cy="1296000"/>
            </a:xfrm>
            <a:prstGeom prst="donut">
              <a:avLst>
                <a:gd name="adj" fmla="val 85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MX" sz="2800" b="1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326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264" y="3616622"/>
            <a:ext cx="12192000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s-MX" sz="4800" dirty="0" smtClean="0">
                <a:solidFill>
                  <a:prstClr val="white"/>
                </a:solidFill>
                <a:latin typeface="Candara" panose="020E0502030303020204" pitchFamily="34" charset="0"/>
              </a:rPr>
              <a:t>2. Requisitos para ser OP</a:t>
            </a:r>
            <a:endParaRPr lang="es-MX" sz="4800" dirty="0">
              <a:solidFill>
                <a:prstClr val="white"/>
              </a:solidFill>
              <a:latin typeface="Candara" panose="020E050203030302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70" y="928323"/>
            <a:ext cx="5373108" cy="230425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39" y="5937667"/>
            <a:ext cx="2684304" cy="9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0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351" y="2176449"/>
            <a:ext cx="5292802" cy="361153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0" y="2191855"/>
            <a:ext cx="5741517" cy="20159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380990" indent="-380990" algn="just" defTabSz="1218995">
              <a:buFont typeface="Arial" pitchFamily="34" charset="0"/>
              <a:buChar char="•"/>
            </a:pPr>
            <a:endParaRPr lang="es-MX" dirty="0">
              <a:solidFill>
                <a:prstClr val="black"/>
              </a:solidFill>
            </a:endParaRPr>
          </a:p>
          <a:p>
            <a:pPr marL="380990" indent="-380990" algn="just" defTabSz="1218995">
              <a:buFont typeface="Arial" pitchFamily="34" charset="0"/>
              <a:buChar char="•"/>
            </a:pPr>
            <a:r>
              <a:rPr lang="es-MX" sz="2100" dirty="0">
                <a:solidFill>
                  <a:prstClr val="black"/>
                </a:solidFill>
              </a:rPr>
              <a:t>Constitución Estatal</a:t>
            </a:r>
          </a:p>
          <a:p>
            <a:pPr marL="380990" indent="-380990" algn="just" defTabSz="1218995">
              <a:buFont typeface="Arial" pitchFamily="34" charset="0"/>
              <a:buChar char="•"/>
            </a:pPr>
            <a:r>
              <a:rPr lang="es-MX" sz="2100" dirty="0">
                <a:solidFill>
                  <a:prstClr val="black"/>
                </a:solidFill>
              </a:rPr>
              <a:t>Ley Orgánica Estatal </a:t>
            </a:r>
            <a:endParaRPr lang="es-MX" sz="2100" dirty="0" smtClean="0">
              <a:solidFill>
                <a:prstClr val="black"/>
              </a:solidFill>
            </a:endParaRPr>
          </a:p>
          <a:p>
            <a:pPr marL="380990" indent="-380990" algn="just" defTabSz="1218995">
              <a:buFont typeface="Arial" pitchFamily="34" charset="0"/>
              <a:buChar char="•"/>
            </a:pPr>
            <a:r>
              <a:rPr lang="es-MX" sz="2100" dirty="0" smtClean="0">
                <a:solidFill>
                  <a:prstClr val="black"/>
                </a:solidFill>
              </a:rPr>
              <a:t>Nombramientos de </a:t>
            </a:r>
            <a:r>
              <a:rPr lang="es-MX" sz="2100" dirty="0">
                <a:solidFill>
                  <a:prstClr val="black"/>
                </a:solidFill>
              </a:rPr>
              <a:t>los Gobernadores</a:t>
            </a:r>
            <a:r>
              <a:rPr lang="es-MX" sz="2100" dirty="0" smtClean="0">
                <a:solidFill>
                  <a:prstClr val="black"/>
                </a:solidFill>
              </a:rPr>
              <a:t>, y </a:t>
            </a:r>
            <a:r>
              <a:rPr lang="es-MX" sz="2100" dirty="0">
                <a:solidFill>
                  <a:prstClr val="black"/>
                </a:solidFill>
              </a:rPr>
              <a:t>Secretarios de Estado </a:t>
            </a:r>
            <a:r>
              <a:rPr lang="es-MX" sz="2100" dirty="0" smtClean="0">
                <a:solidFill>
                  <a:prstClr val="black"/>
                </a:solidFill>
              </a:rPr>
              <a:t>que </a:t>
            </a:r>
            <a:r>
              <a:rPr lang="es-MX" sz="2100" dirty="0">
                <a:solidFill>
                  <a:prstClr val="black"/>
                </a:solidFill>
              </a:rPr>
              <a:t>suscribirán el Convenio con la </a:t>
            </a:r>
            <a:r>
              <a:rPr lang="es-MX" sz="2100" dirty="0" smtClean="0">
                <a:solidFill>
                  <a:prstClr val="black"/>
                </a:solidFill>
              </a:rPr>
              <a:t>SE</a:t>
            </a:r>
            <a:endParaRPr lang="es-MX" sz="2100" dirty="0">
              <a:solidFill>
                <a:prstClr val="black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64390" y="1046650"/>
            <a:ext cx="3744416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defTabSz="1218995"/>
            <a:r>
              <a:rPr lang="es-MX" sz="2800" b="1" dirty="0">
                <a:solidFill>
                  <a:prstClr val="black"/>
                </a:solidFill>
              </a:rPr>
              <a:t>Entidades </a:t>
            </a:r>
            <a:r>
              <a:rPr lang="es-MX" sz="2800" b="1" dirty="0" smtClean="0">
                <a:solidFill>
                  <a:prstClr val="black"/>
                </a:solidFill>
              </a:rPr>
              <a:t>federativas</a:t>
            </a:r>
            <a:endParaRPr lang="es-MX" sz="2800" b="1" dirty="0">
              <a:solidFill>
                <a:prstClr val="black"/>
              </a:solidFill>
            </a:endParaRPr>
          </a:p>
        </p:txBody>
      </p:sp>
      <p:cxnSp>
        <p:nvCxnSpPr>
          <p:cNvPr id="15" name="14 Conector recto"/>
          <p:cNvCxnSpPr/>
          <p:nvPr/>
        </p:nvCxnSpPr>
        <p:spPr>
          <a:xfrm flipV="1">
            <a:off x="0" y="4995145"/>
            <a:ext cx="5280587" cy="1"/>
          </a:xfrm>
          <a:prstGeom prst="line">
            <a:avLst/>
          </a:prstGeom>
          <a:ln w="57150">
            <a:solidFill>
              <a:srgbClr val="90C22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flipH="1" flipV="1">
            <a:off x="6461634" y="1393799"/>
            <a:ext cx="5460025" cy="3721"/>
          </a:xfrm>
          <a:prstGeom prst="line">
            <a:avLst/>
          </a:prstGeom>
          <a:ln w="57150">
            <a:solidFill>
              <a:srgbClr val="0066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3 CuadroTexto"/>
          <p:cNvSpPr txBox="1"/>
          <p:nvPr/>
        </p:nvSpPr>
        <p:spPr>
          <a:xfrm>
            <a:off x="239350" y="118387"/>
            <a:ext cx="8465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8CD600"/>
                </a:solidFill>
                <a:latin typeface="Candara" pitchFamily="34" charset="0"/>
              </a:rPr>
              <a:t>Documentación que se ingresa al sistema del PROSOFT</a:t>
            </a:r>
            <a:endParaRPr lang="es-MX" sz="2400" b="1" dirty="0">
              <a:solidFill>
                <a:srgbClr val="8CD600"/>
              </a:solidFill>
              <a:latin typeface="Candara" pitchFamily="34" charset="0"/>
            </a:endParaRPr>
          </a:p>
        </p:txBody>
      </p:sp>
      <p:pic>
        <p:nvPicPr>
          <p:cNvPr id="14" name="2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41" y="66006"/>
            <a:ext cx="3023659" cy="1296696"/>
          </a:xfrm>
          <a:prstGeom prst="rect">
            <a:avLst/>
          </a:prstGeom>
        </p:spPr>
      </p:pic>
      <p:sp>
        <p:nvSpPr>
          <p:cNvPr id="16" name="Rectángulo 2"/>
          <p:cNvSpPr/>
          <p:nvPr/>
        </p:nvSpPr>
        <p:spPr>
          <a:xfrm>
            <a:off x="321947" y="6408288"/>
            <a:ext cx="3653932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>
                <a:latin typeface="Candara" panose="020E0502030303020204" pitchFamily="34" charset="0"/>
              </a:rPr>
              <a:t>Yolevna Sánchez </a:t>
            </a:r>
            <a:endParaRPr lang="es-MX" b="1" dirty="0">
              <a:latin typeface="Candara" panose="020E0502030303020204" pitchFamily="34" charset="0"/>
            </a:endParaRPr>
          </a:p>
        </p:txBody>
      </p:sp>
      <p:grpSp>
        <p:nvGrpSpPr>
          <p:cNvPr id="17" name="Grupo 24"/>
          <p:cNvGrpSpPr/>
          <p:nvPr/>
        </p:nvGrpSpPr>
        <p:grpSpPr>
          <a:xfrm>
            <a:off x="81427" y="6326975"/>
            <a:ext cx="565928" cy="531957"/>
            <a:chOff x="179512" y="764864"/>
            <a:chExt cx="1440000" cy="1440000"/>
          </a:xfrm>
        </p:grpSpPr>
        <p:sp>
          <p:nvSpPr>
            <p:cNvPr id="19" name="Elipse 25"/>
            <p:cNvSpPr/>
            <p:nvPr/>
          </p:nvSpPr>
          <p:spPr>
            <a:xfrm>
              <a:off x="179512" y="764864"/>
              <a:ext cx="1440000" cy="1440000"/>
            </a:xfrm>
            <a:prstGeom prst="ellipse">
              <a:avLst/>
            </a:prstGeom>
            <a:solidFill>
              <a:srgbClr val="6CA2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b="1" dirty="0">
                  <a:latin typeface="Candara" panose="020E0502030303020204" pitchFamily="34" charset="0"/>
                </a:rPr>
                <a:t>2</a:t>
              </a:r>
            </a:p>
          </p:txBody>
        </p:sp>
        <p:sp>
          <p:nvSpPr>
            <p:cNvPr id="20" name="Anillo 26"/>
            <p:cNvSpPr/>
            <p:nvPr/>
          </p:nvSpPr>
          <p:spPr>
            <a:xfrm>
              <a:off x="251512" y="832650"/>
              <a:ext cx="1296000" cy="1296000"/>
            </a:xfrm>
            <a:prstGeom prst="donut">
              <a:avLst>
                <a:gd name="adj" fmla="val 85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800" b="1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756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entágono 19"/>
          <p:cNvSpPr/>
          <p:nvPr/>
        </p:nvSpPr>
        <p:spPr>
          <a:xfrm>
            <a:off x="2237327" y="2923699"/>
            <a:ext cx="6960935" cy="322952"/>
          </a:xfrm>
          <a:prstGeom prst="homePlate">
            <a:avLst/>
          </a:prstGeom>
          <a:solidFill>
            <a:srgbClr val="B7E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Pentágono 2"/>
          <p:cNvSpPr/>
          <p:nvPr/>
        </p:nvSpPr>
        <p:spPr>
          <a:xfrm>
            <a:off x="2241935" y="2338863"/>
            <a:ext cx="6926406" cy="292682"/>
          </a:xfrm>
          <a:prstGeom prst="homePlate">
            <a:avLst/>
          </a:prstGeom>
          <a:solidFill>
            <a:srgbClr val="B7E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23 CuadroTexto"/>
          <p:cNvSpPr txBox="1"/>
          <p:nvPr/>
        </p:nvSpPr>
        <p:spPr>
          <a:xfrm>
            <a:off x="182198" y="4085"/>
            <a:ext cx="7392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8CD600"/>
                </a:solidFill>
                <a:latin typeface="Candara" pitchFamily="34" charset="0"/>
              </a:rPr>
              <a:t>Documentos del OP</a:t>
            </a:r>
            <a:endParaRPr lang="es-MX" sz="2800" b="1" dirty="0">
              <a:solidFill>
                <a:srgbClr val="8CD600"/>
              </a:solidFill>
              <a:latin typeface="Candara" pitchFamily="34" charset="0"/>
            </a:endParaRPr>
          </a:p>
        </p:txBody>
      </p:sp>
      <p:pic>
        <p:nvPicPr>
          <p:cNvPr id="9" name="2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41" y="66006"/>
            <a:ext cx="3023659" cy="1296696"/>
          </a:xfrm>
          <a:prstGeom prst="rect">
            <a:avLst/>
          </a:prstGeom>
        </p:spPr>
      </p:pic>
      <p:sp>
        <p:nvSpPr>
          <p:cNvPr id="5" name="5 Marcador de contenido"/>
          <p:cNvSpPr txBox="1">
            <a:spLocks/>
          </p:cNvSpPr>
          <p:nvPr/>
        </p:nvSpPr>
        <p:spPr>
          <a:xfrm>
            <a:off x="2376101" y="580276"/>
            <a:ext cx="6687199" cy="5189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buFont typeface="+mj-lt"/>
              <a:buAutoNum type="alphaLcParenR"/>
            </a:pPr>
            <a:r>
              <a:rPr lang="es-MX" sz="2000" dirty="0" smtClean="0">
                <a:solidFill>
                  <a:srgbClr val="000000"/>
                </a:solidFill>
                <a:latin typeface="Candara" panose="020E0502030303020204" pitchFamily="34" charset="0"/>
                <a:cs typeface="Browallia New" pitchFamily="34" charset="-34"/>
              </a:rPr>
              <a:t> </a:t>
            </a:r>
            <a:r>
              <a:rPr lang="es-MX" sz="1600" dirty="0" smtClean="0">
                <a:solidFill>
                  <a:srgbClr val="000000"/>
                </a:solidFill>
                <a:latin typeface="Candara" panose="020E0502030303020204" pitchFamily="34" charset="0"/>
                <a:cs typeface="Browallia New" pitchFamily="34" charset="-34"/>
              </a:rPr>
              <a:t>Ser Entidad Federativa, u Organismo Empresarial del sector de TI</a:t>
            </a:r>
          </a:p>
          <a:p>
            <a:pPr algn="just">
              <a:spcBef>
                <a:spcPts val="600"/>
              </a:spcBef>
              <a:buFont typeface="+mj-lt"/>
              <a:buAutoNum type="alphaLcParenR"/>
            </a:pPr>
            <a:r>
              <a:rPr lang="es-MX" sz="1600" dirty="0" smtClean="0">
                <a:solidFill>
                  <a:srgbClr val="000000"/>
                </a:solidFill>
                <a:latin typeface="Candara" panose="020E0502030303020204" pitchFamily="34" charset="0"/>
                <a:cs typeface="Browallia New" pitchFamily="34" charset="-34"/>
              </a:rPr>
              <a:t> Contar con una estrategia y/o programa </a:t>
            </a:r>
            <a:r>
              <a:rPr lang="es-ES" sz="1600" dirty="0" smtClean="0">
                <a:solidFill>
                  <a:srgbClr val="000000"/>
                </a:solidFill>
                <a:latin typeface="Candara" panose="020E0502030303020204" pitchFamily="34" charset="0"/>
                <a:cs typeface="Browallia New" pitchFamily="34" charset="-34"/>
              </a:rPr>
              <a:t>cuyo </a:t>
            </a:r>
            <a:r>
              <a:rPr lang="es-ES" sz="1600" dirty="0">
                <a:solidFill>
                  <a:srgbClr val="000000"/>
                </a:solidFill>
                <a:latin typeface="Candara" panose="020E0502030303020204" pitchFamily="34" charset="0"/>
                <a:cs typeface="Browallia New" pitchFamily="34" charset="-34"/>
              </a:rPr>
              <a:t>fin sea impulsar la generación, adopción y </a:t>
            </a:r>
            <a:r>
              <a:rPr lang="es-ES" sz="1600" dirty="0" smtClean="0">
                <a:solidFill>
                  <a:srgbClr val="000000"/>
                </a:solidFill>
                <a:latin typeface="Candara" panose="020E0502030303020204" pitchFamily="34" charset="0"/>
                <a:cs typeface="Browallia New" pitchFamily="34" charset="-34"/>
              </a:rPr>
              <a:t>apropiación de </a:t>
            </a:r>
            <a:r>
              <a:rPr lang="es-ES" sz="1600" dirty="0">
                <a:solidFill>
                  <a:srgbClr val="000000"/>
                </a:solidFill>
                <a:latin typeface="Candara" panose="020E0502030303020204" pitchFamily="34" charset="0"/>
                <a:cs typeface="Browallia New" pitchFamily="34" charset="-34"/>
              </a:rPr>
              <a:t>productos y servicios de TI para proveer soluciones de </a:t>
            </a:r>
            <a:r>
              <a:rPr lang="es-ES" sz="1600" dirty="0" smtClean="0">
                <a:solidFill>
                  <a:srgbClr val="000000"/>
                </a:solidFill>
                <a:latin typeface="Candara" panose="020E0502030303020204" pitchFamily="34" charset="0"/>
                <a:cs typeface="Browallia New" pitchFamily="34" charset="-34"/>
              </a:rPr>
              <a:t>productividad o </a:t>
            </a:r>
            <a:r>
              <a:rPr lang="es-ES" sz="1600" dirty="0">
                <a:solidFill>
                  <a:srgbClr val="000000"/>
                </a:solidFill>
                <a:latin typeface="Candara" panose="020E0502030303020204" pitchFamily="34" charset="0"/>
                <a:cs typeface="Browallia New" pitchFamily="34" charset="-34"/>
              </a:rPr>
              <a:t>la generación, fortalecimiento o consolidación de ecosistemas </a:t>
            </a:r>
            <a:r>
              <a:rPr lang="es-ES" sz="1600" dirty="0" smtClean="0">
                <a:solidFill>
                  <a:srgbClr val="000000"/>
                </a:solidFill>
                <a:latin typeface="Candara" panose="020E0502030303020204" pitchFamily="34" charset="0"/>
                <a:cs typeface="Browallia New" pitchFamily="34" charset="-34"/>
              </a:rPr>
              <a:t>de innovación </a:t>
            </a:r>
            <a:r>
              <a:rPr lang="es-ES" sz="1600" dirty="0">
                <a:solidFill>
                  <a:srgbClr val="000000"/>
                </a:solidFill>
                <a:latin typeface="Candara" panose="020E0502030303020204" pitchFamily="34" charset="0"/>
                <a:cs typeface="Browallia New" pitchFamily="34" charset="-34"/>
              </a:rPr>
              <a:t>para los sectores estratégicos en una entidad federativa, </a:t>
            </a:r>
            <a:r>
              <a:rPr lang="es-ES" sz="1600" dirty="0" smtClean="0">
                <a:solidFill>
                  <a:srgbClr val="000000"/>
                </a:solidFill>
                <a:latin typeface="Candara" panose="020E0502030303020204" pitchFamily="34" charset="0"/>
                <a:cs typeface="Browallia New" pitchFamily="34" charset="-34"/>
              </a:rPr>
              <a:t>una región</a:t>
            </a:r>
            <a:r>
              <a:rPr lang="es-ES" sz="1600" dirty="0">
                <a:solidFill>
                  <a:srgbClr val="000000"/>
                </a:solidFill>
                <a:latin typeface="Candara" panose="020E0502030303020204" pitchFamily="34" charset="0"/>
                <a:cs typeface="Browallia New" pitchFamily="34" charset="-34"/>
              </a:rPr>
              <a:t>, o en todo el país, conforme a su ámbito de operación. </a:t>
            </a:r>
            <a:endParaRPr lang="es-ES" sz="1600" dirty="0" smtClean="0">
              <a:solidFill>
                <a:srgbClr val="000000"/>
              </a:solidFill>
              <a:latin typeface="Candara" panose="020E0502030303020204" pitchFamily="34" charset="0"/>
              <a:cs typeface="Browallia New" pitchFamily="34" charset="-34"/>
            </a:endParaRPr>
          </a:p>
          <a:p>
            <a:pPr algn="just">
              <a:spcBef>
                <a:spcPts val="600"/>
              </a:spcBef>
              <a:buFont typeface="+mj-lt"/>
              <a:buAutoNum type="alphaLcParenR"/>
            </a:pP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cs typeface="Browallia New" pitchFamily="34" charset="-34"/>
              </a:rPr>
              <a:t>Contar con un mecanismo interno de operación    </a:t>
            </a:r>
          </a:p>
          <a:p>
            <a:pPr algn="just">
              <a:spcBef>
                <a:spcPts val="600"/>
              </a:spcBef>
              <a:buFont typeface="+mj-lt"/>
              <a:buAutoNum type="alphaLcParenR"/>
            </a:pPr>
            <a:r>
              <a:rPr lang="es-MX" sz="1600" dirty="0" smtClean="0">
                <a:solidFill>
                  <a:srgbClr val="000000"/>
                </a:solidFill>
                <a:latin typeface="Candara" panose="020E0502030303020204" pitchFamily="34" charset="0"/>
                <a:cs typeface="Browallia New" pitchFamily="34" charset="-34"/>
              </a:rPr>
              <a:t> Intención para fungir como Organismo Promotor 	</a:t>
            </a:r>
          </a:p>
          <a:p>
            <a:pPr algn="just">
              <a:spcBef>
                <a:spcPts val="600"/>
              </a:spcBef>
              <a:buFont typeface="+mj-lt"/>
              <a:buAutoNum type="alphaLcParenR"/>
            </a:pP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cs typeface="Browallia New" pitchFamily="34" charset="-34"/>
              </a:rPr>
              <a:t>Estar al corriente en sus obligaciones ante el PROSOFT y la SE </a:t>
            </a:r>
            <a:r>
              <a:rPr lang="es-MX" sz="1600" dirty="0" smtClean="0">
                <a:solidFill>
                  <a:srgbClr val="C00000"/>
                </a:solidFill>
                <a:latin typeface="Candara" panose="020E0502030303020204" pitchFamily="34" charset="0"/>
                <a:cs typeface="Browallia New" pitchFamily="34" charset="-34"/>
              </a:rPr>
              <a:t>	</a:t>
            </a:r>
          </a:p>
          <a:p>
            <a:pPr algn="just">
              <a:spcBef>
                <a:spcPts val="600"/>
              </a:spcBef>
              <a:buFont typeface="+mj-lt"/>
              <a:buAutoNum type="alphaLcParenR"/>
            </a:pPr>
            <a:r>
              <a:rPr lang="es-ES" sz="1600" dirty="0">
                <a:solidFill>
                  <a:srgbClr val="000000"/>
                </a:solidFill>
                <a:latin typeface="Candara" panose="020E0502030303020204" pitchFamily="34" charset="0"/>
                <a:cs typeface="Browallia New" pitchFamily="34" charset="-34"/>
              </a:rPr>
              <a:t>Contar con la infraestructura humana y física suficiente para cumplir </a:t>
            </a:r>
            <a:r>
              <a:rPr lang="es-ES" sz="1600" dirty="0" smtClean="0">
                <a:solidFill>
                  <a:srgbClr val="000000"/>
                </a:solidFill>
                <a:latin typeface="Candara" panose="020E0502030303020204" pitchFamily="34" charset="0"/>
                <a:cs typeface="Browallia New" pitchFamily="34" charset="-34"/>
              </a:rPr>
              <a:t>con las </a:t>
            </a:r>
            <a:r>
              <a:rPr lang="es-ES" sz="1600" dirty="0">
                <a:solidFill>
                  <a:srgbClr val="000000"/>
                </a:solidFill>
                <a:latin typeface="Candara" panose="020E0502030303020204" pitchFamily="34" charset="0"/>
                <a:cs typeface="Browallia New" pitchFamily="34" charset="-34"/>
              </a:rPr>
              <a:t>obligaciones inherentes a un Organismo Promotor ante el </a:t>
            </a:r>
            <a:r>
              <a:rPr lang="es-ES" sz="1600" dirty="0" smtClean="0">
                <a:solidFill>
                  <a:srgbClr val="000000"/>
                </a:solidFill>
                <a:latin typeface="Candara" panose="020E0502030303020204" pitchFamily="34" charset="0"/>
                <a:cs typeface="Browallia New" pitchFamily="34" charset="-34"/>
              </a:rPr>
              <a:t>Programa.</a:t>
            </a:r>
          </a:p>
          <a:p>
            <a:pPr algn="just">
              <a:spcBef>
                <a:spcPts val="600"/>
              </a:spcBef>
              <a:buFont typeface="+mj-lt"/>
              <a:buAutoNum type="alphaLcParenR"/>
            </a:pPr>
            <a:r>
              <a:rPr lang="es-MX" sz="1600" dirty="0" smtClean="0">
                <a:solidFill>
                  <a:srgbClr val="000000"/>
                </a:solidFill>
                <a:latin typeface="Candara" panose="020E0502030303020204" pitchFamily="34" charset="0"/>
                <a:cs typeface="Browallia New" pitchFamily="34" charset="-34"/>
              </a:rPr>
              <a:t> Contar y resguardar su clave de acceso al Sistema del fondo</a:t>
            </a:r>
          </a:p>
          <a:p>
            <a:pPr algn="just">
              <a:spcBef>
                <a:spcPts val="600"/>
              </a:spcBef>
              <a:buFont typeface="+mj-lt"/>
              <a:buAutoNum type="alphaLcParenR"/>
            </a:pPr>
            <a:r>
              <a:rPr lang="es-MX" sz="1600" dirty="0" smtClean="0">
                <a:solidFill>
                  <a:srgbClr val="000000"/>
                </a:solidFill>
                <a:latin typeface="Candara" panose="020E0502030303020204" pitchFamily="34" charset="0"/>
                <a:cs typeface="Browallia New" pitchFamily="34" charset="-34"/>
              </a:rPr>
              <a:t> Presentar su documentación jurídica</a:t>
            </a:r>
          </a:p>
          <a:p>
            <a:pPr algn="just">
              <a:spcBef>
                <a:spcPts val="600"/>
              </a:spcBef>
              <a:buFont typeface="+mj-lt"/>
              <a:buAutoNum type="alphaLcParenR"/>
            </a:pPr>
            <a:r>
              <a:rPr lang="es-MX" sz="1600" dirty="0" smtClean="0">
                <a:solidFill>
                  <a:srgbClr val="000000"/>
                </a:solidFill>
                <a:latin typeface="Candara" panose="020E0502030303020204" pitchFamily="34" charset="0"/>
                <a:cs typeface="Browallia New" pitchFamily="34" charset="-34"/>
              </a:rPr>
              <a:t>Designar al responsable operativo del Organismo Promotor</a:t>
            </a:r>
            <a:endParaRPr lang="es-MX" sz="1600" dirty="0">
              <a:solidFill>
                <a:srgbClr val="000000"/>
              </a:solidFill>
              <a:latin typeface="Candara" panose="020E0502030303020204" pitchFamily="34" charset="0"/>
              <a:cs typeface="Browallia New" pitchFamily="34" charset="-34"/>
            </a:endParaRPr>
          </a:p>
        </p:txBody>
      </p:sp>
      <p:sp>
        <p:nvSpPr>
          <p:cNvPr id="6" name="8 Abrir llave"/>
          <p:cNvSpPr/>
          <p:nvPr/>
        </p:nvSpPr>
        <p:spPr>
          <a:xfrm>
            <a:off x="2024510" y="608618"/>
            <a:ext cx="204071" cy="4092085"/>
          </a:xfrm>
          <a:prstGeom prst="leftBrace">
            <a:avLst/>
          </a:prstGeom>
          <a:ln w="76200">
            <a:solidFill>
              <a:srgbClr val="527A1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2400" dirty="0"/>
          </a:p>
        </p:txBody>
      </p:sp>
      <p:sp>
        <p:nvSpPr>
          <p:cNvPr id="7" name="9 CuadroTexto"/>
          <p:cNvSpPr txBox="1"/>
          <p:nvPr/>
        </p:nvSpPr>
        <p:spPr>
          <a:xfrm>
            <a:off x="0" y="2094673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Características del Anexo G</a:t>
            </a:r>
            <a:endParaRPr lang="es-MX" sz="2000" b="1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0" name="14 CuadroTexto"/>
          <p:cNvSpPr txBox="1"/>
          <p:nvPr/>
        </p:nvSpPr>
        <p:spPr>
          <a:xfrm>
            <a:off x="9168341" y="2187006"/>
            <a:ext cx="282558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tx2">
                    <a:lumMod val="75000"/>
                  </a:schemeClr>
                </a:solidFill>
              </a:rPr>
              <a:t>Estructura </a:t>
            </a:r>
            <a:r>
              <a:rPr lang="es-MX" sz="1400" b="1" dirty="0" smtClean="0">
                <a:solidFill>
                  <a:schemeClr val="tx2">
                    <a:lumMod val="75000"/>
                  </a:schemeClr>
                </a:solidFill>
              </a:rPr>
              <a:t>MIO </a:t>
            </a:r>
          </a:p>
          <a:p>
            <a:pPr algn="ctr"/>
            <a:r>
              <a:rPr lang="es-MX" sz="1400" b="1" dirty="0" smtClean="0">
                <a:solidFill>
                  <a:schemeClr val="tx2">
                    <a:lumMod val="75000"/>
                  </a:schemeClr>
                </a:solidFill>
              </a:rPr>
              <a:t>(Mecanismo Interno de Operación) </a:t>
            </a:r>
            <a:endParaRPr lang="es-MX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19 CuadroTexto"/>
          <p:cNvSpPr txBox="1"/>
          <p:nvPr/>
        </p:nvSpPr>
        <p:spPr>
          <a:xfrm>
            <a:off x="9345782" y="2938874"/>
            <a:ext cx="248807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s-MX" sz="1400" dirty="0"/>
              <a:t>Anexo K</a:t>
            </a:r>
          </a:p>
        </p:txBody>
      </p:sp>
      <p:sp>
        <p:nvSpPr>
          <p:cNvPr id="15" name="Rectángulo 2"/>
          <p:cNvSpPr/>
          <p:nvPr/>
        </p:nvSpPr>
        <p:spPr>
          <a:xfrm>
            <a:off x="270994" y="6335718"/>
            <a:ext cx="3704885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>
                <a:latin typeface="Candara" panose="020E0502030303020204" pitchFamily="34" charset="0"/>
              </a:rPr>
              <a:t>Sara Islas</a:t>
            </a:r>
            <a:endParaRPr lang="es-MX" b="1" dirty="0">
              <a:latin typeface="Candara" panose="020E0502030303020204" pitchFamily="34" charset="0"/>
            </a:endParaRPr>
          </a:p>
        </p:txBody>
      </p:sp>
      <p:grpSp>
        <p:nvGrpSpPr>
          <p:cNvPr id="16" name="Grupo 24"/>
          <p:cNvGrpSpPr/>
          <p:nvPr/>
        </p:nvGrpSpPr>
        <p:grpSpPr>
          <a:xfrm>
            <a:off x="73535" y="6254405"/>
            <a:ext cx="573820" cy="531957"/>
            <a:chOff x="179512" y="764864"/>
            <a:chExt cx="1440000" cy="1440000"/>
          </a:xfrm>
        </p:grpSpPr>
        <p:sp>
          <p:nvSpPr>
            <p:cNvPr id="22" name="Elipse 25"/>
            <p:cNvSpPr/>
            <p:nvPr/>
          </p:nvSpPr>
          <p:spPr>
            <a:xfrm>
              <a:off x="179512" y="764864"/>
              <a:ext cx="1440000" cy="1440000"/>
            </a:xfrm>
            <a:prstGeom prst="ellipse">
              <a:avLst/>
            </a:prstGeom>
            <a:solidFill>
              <a:srgbClr val="6CA2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b="1" dirty="0">
                  <a:latin typeface="Candara" panose="020E0502030303020204" pitchFamily="34" charset="0"/>
                </a:rPr>
                <a:t>2</a:t>
              </a:r>
            </a:p>
          </p:txBody>
        </p:sp>
        <p:sp>
          <p:nvSpPr>
            <p:cNvPr id="23" name="Anillo 26"/>
            <p:cNvSpPr/>
            <p:nvPr/>
          </p:nvSpPr>
          <p:spPr>
            <a:xfrm>
              <a:off x="251512" y="832650"/>
              <a:ext cx="1296000" cy="1296000"/>
            </a:xfrm>
            <a:prstGeom prst="donut">
              <a:avLst>
                <a:gd name="adj" fmla="val 85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800" b="1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17" name="9 CuadroTexto"/>
          <p:cNvSpPr txBox="1"/>
          <p:nvPr/>
        </p:nvSpPr>
        <p:spPr>
          <a:xfrm>
            <a:off x="4144647" y="4806918"/>
            <a:ext cx="8047353" cy="1754326"/>
          </a:xfrm>
          <a:prstGeom prst="rect">
            <a:avLst/>
          </a:prstGeom>
          <a:solidFill>
            <a:srgbClr val="90C226"/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s-MX" b="1" dirty="0">
                <a:solidFill>
                  <a:schemeClr val="bg1"/>
                </a:solidFill>
                <a:latin typeface="Candara" panose="020E0502030303020204" pitchFamily="34" charset="0"/>
              </a:rPr>
              <a:t>En caso  de que la Entidad Federativa no cuente con recursos presupuestales, podrá ingresar su ANEXO </a:t>
            </a:r>
            <a:r>
              <a:rPr lang="es-MX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G (sin recurso comprometido) </a:t>
            </a:r>
            <a:r>
              <a:rPr lang="es-MX" b="1" dirty="0">
                <a:solidFill>
                  <a:schemeClr val="bg1"/>
                </a:solidFill>
                <a:latin typeface="Candara" panose="020E0502030303020204" pitchFamily="34" charset="0"/>
              </a:rPr>
              <a:t>y ser autorizado como OP para posteriormente manifestar su  monto de aportación, el cual será autorizado siempre y cuando la IE tenga suficiencia presupuestal</a:t>
            </a:r>
            <a:r>
              <a:rPr lang="es-MX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.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s-MX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Es importante señalar que las Obligaciones ante el PROSOFT por parte de los OP, comienzan en el momento que cuenten con proyectos aprobados.</a:t>
            </a:r>
            <a:endParaRPr lang="es-MX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23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3 CuadroTexto"/>
          <p:cNvSpPr txBox="1"/>
          <p:nvPr/>
        </p:nvSpPr>
        <p:spPr>
          <a:xfrm>
            <a:off x="182198" y="4085"/>
            <a:ext cx="7392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8CD600"/>
                </a:solidFill>
                <a:latin typeface="Candara" pitchFamily="34" charset="0"/>
              </a:rPr>
              <a:t>Anexo G</a:t>
            </a:r>
            <a:endParaRPr lang="es-MX" sz="2800" b="1" dirty="0">
              <a:solidFill>
                <a:srgbClr val="8CD600"/>
              </a:solidFill>
              <a:latin typeface="Candara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61256" y="696686"/>
            <a:ext cx="828007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S</a:t>
            </a:r>
            <a:r>
              <a:rPr lang="es-ES" dirty="0" smtClean="0"/>
              <a:t>olicitud </a:t>
            </a:r>
            <a:r>
              <a:rPr lang="es-ES" dirty="0"/>
              <a:t>para fungir como </a:t>
            </a:r>
            <a:r>
              <a:rPr lang="es-ES" dirty="0" smtClean="0"/>
              <a:t>Organismo Promotor, debe de ser llenada y enviada a través del sistema PROSOFT. </a:t>
            </a:r>
          </a:p>
          <a:p>
            <a:pPr algn="just"/>
            <a:endParaRPr lang="es-ES" dirty="0"/>
          </a:p>
          <a:p>
            <a:pPr algn="just"/>
            <a:endParaRPr lang="es-ES" sz="1600" dirty="0" smtClean="0"/>
          </a:p>
          <a:p>
            <a:pPr algn="just"/>
            <a:endParaRPr lang="es-ES" sz="1600" dirty="0"/>
          </a:p>
          <a:p>
            <a:endParaRPr lang="es-MX" dirty="0"/>
          </a:p>
        </p:txBody>
      </p:sp>
      <p:cxnSp>
        <p:nvCxnSpPr>
          <p:cNvPr id="6" name="14 Conector recto"/>
          <p:cNvCxnSpPr/>
          <p:nvPr/>
        </p:nvCxnSpPr>
        <p:spPr>
          <a:xfrm flipV="1">
            <a:off x="261256" y="1433947"/>
            <a:ext cx="7978735" cy="74792"/>
          </a:xfrm>
          <a:prstGeom prst="line">
            <a:avLst/>
          </a:prstGeom>
          <a:ln w="57150">
            <a:solidFill>
              <a:srgbClr val="90C22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2"/>
          <p:cNvSpPr/>
          <p:nvPr/>
        </p:nvSpPr>
        <p:spPr>
          <a:xfrm>
            <a:off x="270994" y="6335718"/>
            <a:ext cx="3704885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>
                <a:latin typeface="Candara" panose="020E0502030303020204" pitchFamily="34" charset="0"/>
              </a:rPr>
              <a:t>Sara Islas</a:t>
            </a:r>
            <a:endParaRPr lang="es-MX" b="1" dirty="0">
              <a:latin typeface="Candara" panose="020E0502030303020204" pitchFamily="34" charset="0"/>
            </a:endParaRPr>
          </a:p>
        </p:txBody>
      </p:sp>
      <p:grpSp>
        <p:nvGrpSpPr>
          <p:cNvPr id="10" name="Grupo 24"/>
          <p:cNvGrpSpPr/>
          <p:nvPr/>
        </p:nvGrpSpPr>
        <p:grpSpPr>
          <a:xfrm>
            <a:off x="73535" y="6254405"/>
            <a:ext cx="573820" cy="531957"/>
            <a:chOff x="179512" y="764864"/>
            <a:chExt cx="1440000" cy="1440000"/>
          </a:xfrm>
        </p:grpSpPr>
        <p:sp>
          <p:nvSpPr>
            <p:cNvPr id="11" name="Elipse 25"/>
            <p:cNvSpPr/>
            <p:nvPr/>
          </p:nvSpPr>
          <p:spPr>
            <a:xfrm>
              <a:off x="179512" y="764864"/>
              <a:ext cx="1440000" cy="1440000"/>
            </a:xfrm>
            <a:prstGeom prst="ellipse">
              <a:avLst/>
            </a:prstGeom>
            <a:solidFill>
              <a:srgbClr val="6CA2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b="1" dirty="0">
                  <a:latin typeface="Candara" panose="020E0502030303020204" pitchFamily="34" charset="0"/>
                </a:rPr>
                <a:t>2</a:t>
              </a:r>
            </a:p>
          </p:txBody>
        </p:sp>
        <p:sp>
          <p:nvSpPr>
            <p:cNvPr id="12" name="Anillo 26"/>
            <p:cNvSpPr/>
            <p:nvPr/>
          </p:nvSpPr>
          <p:spPr>
            <a:xfrm>
              <a:off x="251512" y="832650"/>
              <a:ext cx="1296000" cy="1296000"/>
            </a:xfrm>
            <a:prstGeom prst="donut">
              <a:avLst>
                <a:gd name="adj" fmla="val 85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800" b="1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  <p:pic>
        <p:nvPicPr>
          <p:cNvPr id="13" name="2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41" y="66006"/>
            <a:ext cx="3023659" cy="1296696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273137" y="1808018"/>
            <a:ext cx="85725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Dicha Solicitud debe contener 3 documentos:</a:t>
            </a:r>
          </a:p>
          <a:p>
            <a:endParaRPr lang="es-ES" sz="1600" dirty="0"/>
          </a:p>
          <a:p>
            <a:pPr algn="just"/>
            <a:r>
              <a:rPr lang="es-ES" sz="1600" dirty="0"/>
              <a:t>•	Estrategias de Trabajo: Es un documento en formato libre, que elabora cada posible Organismo Promotor, mediante el cual se indica a que rubros y/o sectores de las estrategias publicadas en las Reglas de Operación estará  impulsando, los impactos que obtendrán, la contribución al desarrollo de las TI e Innovación, así como los datos de contacto.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dirty="0"/>
              <a:t>•	Mecanismo Interno de Operación (MIO): Es un documento mediante el cual se realiza una descripción detallada de las funciones con las que se contará para operar el programa; es decir, las actividades que se realizarán desde la difusión del mismo hasta el cierre de los proyectos. 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dirty="0"/>
              <a:t>•	Anexo K: Es un formato que solo los Organismos Promotores que han participado en años anteriores en el Programa deberán completar con los datos solicitados, (Autoevaluación)</a:t>
            </a:r>
          </a:p>
          <a:p>
            <a:endParaRPr lang="es-ES" sz="1600" dirty="0"/>
          </a:p>
          <a:p>
            <a:r>
              <a:rPr lang="es-ES" sz="1600" dirty="0"/>
              <a:t>Para descargar los formatos favor de dirigirse al siguiente link:</a:t>
            </a:r>
          </a:p>
          <a:p>
            <a:r>
              <a:rPr lang="es-ES" sz="1600" dirty="0">
                <a:hlinkClick r:id="rId3"/>
              </a:rPr>
              <a:t>https://prosoft.economia.gob.mx/formatos</a:t>
            </a:r>
            <a:r>
              <a:rPr lang="es-ES" sz="1600" dirty="0" smtClean="0">
                <a:hlinkClick r:id="rId3"/>
              </a:rPr>
              <a:t>/</a:t>
            </a:r>
            <a:r>
              <a:rPr lang="es-ES" sz="1600" dirty="0" smtClean="0"/>
              <a:t> </a:t>
            </a:r>
            <a:endParaRPr lang="es-ES" sz="16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94" y="2556215"/>
            <a:ext cx="2560341" cy="217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5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264" y="3616622"/>
            <a:ext cx="12192000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s-MX" sz="4800" dirty="0" smtClean="0">
                <a:solidFill>
                  <a:prstClr val="white"/>
                </a:solidFill>
                <a:latin typeface="Candara" panose="020E0502030303020204" pitchFamily="34" charset="0"/>
              </a:rPr>
              <a:t>3. Reglas de Operación 2016</a:t>
            </a:r>
            <a:endParaRPr lang="es-MX" sz="4800" dirty="0">
              <a:solidFill>
                <a:prstClr val="white"/>
              </a:solidFill>
              <a:latin typeface="Candara" panose="020E050203030302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70" y="928323"/>
            <a:ext cx="5373108" cy="230425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39" y="5937667"/>
            <a:ext cx="2684304" cy="9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3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2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41" y="66006"/>
            <a:ext cx="3023659" cy="1296696"/>
          </a:xfrm>
          <a:prstGeom prst="rect">
            <a:avLst/>
          </a:prstGeom>
        </p:spPr>
      </p:pic>
      <p:sp>
        <p:nvSpPr>
          <p:cNvPr id="2" name="23 CuadroTexto"/>
          <p:cNvSpPr txBox="1"/>
          <p:nvPr/>
        </p:nvSpPr>
        <p:spPr>
          <a:xfrm>
            <a:off x="21639" y="118387"/>
            <a:ext cx="9826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8CD600"/>
                </a:solidFill>
                <a:latin typeface="Candara" pitchFamily="34" charset="0"/>
              </a:rPr>
              <a:t>Reglas de Operación 2016</a:t>
            </a:r>
            <a:endParaRPr lang="es-MX" sz="3200" b="1" dirty="0">
              <a:solidFill>
                <a:srgbClr val="8CD600"/>
              </a:solidFill>
              <a:latin typeface="Candara" pitchFamily="34" charset="0"/>
            </a:endParaRPr>
          </a:p>
        </p:txBody>
      </p:sp>
      <p:sp>
        <p:nvSpPr>
          <p:cNvPr id="6" name="Rectángulo 2"/>
          <p:cNvSpPr/>
          <p:nvPr/>
        </p:nvSpPr>
        <p:spPr>
          <a:xfrm>
            <a:off x="321947" y="6408288"/>
            <a:ext cx="3653932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>
                <a:latin typeface="Candara" panose="020E0502030303020204" pitchFamily="34" charset="0"/>
              </a:rPr>
              <a:t>Paola Rodríguez</a:t>
            </a:r>
            <a:endParaRPr lang="es-MX" b="1" dirty="0">
              <a:latin typeface="Candara" panose="020E0502030303020204" pitchFamily="34" charset="0"/>
            </a:endParaRPr>
          </a:p>
        </p:txBody>
      </p:sp>
      <p:grpSp>
        <p:nvGrpSpPr>
          <p:cNvPr id="7" name="Grupo 24"/>
          <p:cNvGrpSpPr/>
          <p:nvPr/>
        </p:nvGrpSpPr>
        <p:grpSpPr>
          <a:xfrm>
            <a:off x="81427" y="6326975"/>
            <a:ext cx="565928" cy="531957"/>
            <a:chOff x="179512" y="764864"/>
            <a:chExt cx="1440000" cy="1440000"/>
          </a:xfrm>
        </p:grpSpPr>
        <p:sp>
          <p:nvSpPr>
            <p:cNvPr id="8" name="Elipse 25"/>
            <p:cNvSpPr/>
            <p:nvPr/>
          </p:nvSpPr>
          <p:spPr>
            <a:xfrm>
              <a:off x="179512" y="764864"/>
              <a:ext cx="1440000" cy="1440000"/>
            </a:xfrm>
            <a:prstGeom prst="ellipse">
              <a:avLst/>
            </a:prstGeom>
            <a:solidFill>
              <a:srgbClr val="6CA2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b="1" dirty="0">
                  <a:latin typeface="Candara" panose="020E0502030303020204" pitchFamily="34" charset="0"/>
                </a:rPr>
                <a:t>3</a:t>
              </a:r>
            </a:p>
          </p:txBody>
        </p:sp>
        <p:sp>
          <p:nvSpPr>
            <p:cNvPr id="10" name="Anillo 26"/>
            <p:cNvSpPr/>
            <p:nvPr/>
          </p:nvSpPr>
          <p:spPr>
            <a:xfrm>
              <a:off x="251512" y="832650"/>
              <a:ext cx="1296000" cy="1296000"/>
            </a:xfrm>
            <a:prstGeom prst="donut">
              <a:avLst>
                <a:gd name="adj" fmla="val 85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8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11" name="2 CuadroTexto"/>
          <p:cNvSpPr txBox="1"/>
          <p:nvPr/>
        </p:nvSpPr>
        <p:spPr>
          <a:xfrm>
            <a:off x="251520" y="1422054"/>
            <a:ext cx="11698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Proyectos Estratégicos: </a:t>
            </a:r>
            <a:r>
              <a:rPr lang="es-MX" sz="2400" dirty="0" smtClean="0">
                <a:latin typeface="Candara" panose="020E0502030303020204" pitchFamily="34" charset="0"/>
              </a:rPr>
              <a:t>Enfocados a eliminar fallas de mercado que </a:t>
            </a:r>
            <a:r>
              <a:rPr lang="es-MX" sz="2400" u="sng" dirty="0" smtClean="0">
                <a:latin typeface="Candara" panose="020E0502030303020204" pitchFamily="34" charset="0"/>
              </a:rPr>
              <a:t>limitan el desarrollo de las TI o la innovación</a:t>
            </a:r>
            <a:r>
              <a:rPr lang="es-MX" sz="2400" dirty="0" smtClean="0">
                <a:latin typeface="Candara" panose="020E0502030303020204" pitchFamily="34" charset="0"/>
              </a:rPr>
              <a:t> así como su capacidad para </a:t>
            </a:r>
            <a:r>
              <a:rPr lang="es-MX" sz="2400" u="sng" dirty="0" smtClean="0">
                <a:latin typeface="Candara" panose="020E0502030303020204" pitchFamily="34" charset="0"/>
              </a:rPr>
              <a:t>impulsar el desarrollo de los sectores estratégicos</a:t>
            </a:r>
            <a:r>
              <a:rPr lang="es-MX" sz="2400" dirty="0" smtClean="0">
                <a:latin typeface="Candara" panose="020E0502030303020204" pitchFamily="34" charset="0"/>
              </a:rPr>
              <a:t> del país. Dentro </a:t>
            </a:r>
            <a:r>
              <a:rPr lang="es-MX" sz="2400" dirty="0">
                <a:latin typeface="Candara" panose="020E0502030303020204" pitchFamily="34" charset="0"/>
              </a:rPr>
              <a:t>del proyecto se considerarán indicadores de impacto, objetivos, estudio económico y la rentabilidad social.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08" y="2989211"/>
            <a:ext cx="3303973" cy="234995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21947" y="5675602"/>
            <a:ext cx="11486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Candara" panose="020E0502030303020204" pitchFamily="34" charset="0"/>
              </a:rPr>
              <a:t>Se podrán recibir propuestas y recomendaciones de la CATI, CII, y de la IE.</a:t>
            </a:r>
            <a:endParaRPr lang="es-MX" sz="24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766" y="2991714"/>
            <a:ext cx="1822067" cy="2347448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4010024" y="3369543"/>
            <a:ext cx="4181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Tecnologías de la Información</a:t>
            </a:r>
          </a:p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 </a:t>
            </a:r>
          </a:p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Innovación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523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r="22941"/>
          <a:stretch/>
        </p:blipFill>
        <p:spPr>
          <a:xfrm>
            <a:off x="3212458" y="999521"/>
            <a:ext cx="1786629" cy="1438620"/>
          </a:xfrm>
          <a:prstGeom prst="rect">
            <a:avLst/>
          </a:prstGeom>
        </p:spPr>
      </p:pic>
      <p:pic>
        <p:nvPicPr>
          <p:cNvPr id="30" name="2 Imagen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450" y="4123012"/>
            <a:ext cx="2620699" cy="178822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1" y="2572180"/>
            <a:ext cx="1694509" cy="986204"/>
          </a:xfrm>
          <a:prstGeom prst="rect">
            <a:avLst/>
          </a:prstGeom>
        </p:spPr>
      </p:pic>
      <p:pic>
        <p:nvPicPr>
          <p:cNvPr id="2" name="2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41" y="66006"/>
            <a:ext cx="3023659" cy="1296696"/>
          </a:xfrm>
          <a:prstGeom prst="rect">
            <a:avLst/>
          </a:prstGeom>
        </p:spPr>
      </p:pic>
      <p:sp>
        <p:nvSpPr>
          <p:cNvPr id="7" name="23 CuadroTexto"/>
          <p:cNvSpPr txBox="1"/>
          <p:nvPr/>
        </p:nvSpPr>
        <p:spPr>
          <a:xfrm>
            <a:off x="21640" y="118387"/>
            <a:ext cx="8948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8CD600"/>
                </a:solidFill>
                <a:latin typeface="Candara" pitchFamily="34" charset="0"/>
              </a:rPr>
              <a:t>Reglas de Operación 2016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61" y="1313557"/>
            <a:ext cx="908390" cy="1183837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35857" y="2471988"/>
            <a:ext cx="1881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Candara" panose="020E0502030303020204" pitchFamily="34" charset="0"/>
              </a:rPr>
              <a:t>Centro de Diseño y Prototipado para la Industria Textil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1720875" y="2001772"/>
            <a:ext cx="947446" cy="11017"/>
          </a:xfrm>
          <a:prstGeom prst="line">
            <a:avLst/>
          </a:prstGeom>
          <a:ln w="69850">
            <a:solidFill>
              <a:srgbClr val="8FD4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riángulo isósceles 15"/>
          <p:cNvSpPr/>
          <p:nvPr/>
        </p:nvSpPr>
        <p:spPr>
          <a:xfrm rot="5400000">
            <a:off x="6015083" y="1783032"/>
            <a:ext cx="501966" cy="522607"/>
          </a:xfrm>
          <a:prstGeom prst="triangle">
            <a:avLst/>
          </a:prstGeom>
          <a:solidFill>
            <a:srgbClr val="8FD4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748456" y="2706915"/>
            <a:ext cx="1500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Cámara de la Industria Textil</a:t>
            </a:r>
          </a:p>
          <a:p>
            <a:pPr algn="ctr"/>
            <a:r>
              <a:rPr lang="es-MX" sz="1600" b="1" dirty="0" smtClean="0"/>
              <a:t>(Beneficiario) </a:t>
            </a:r>
            <a:endParaRPr lang="es-MX" sz="1600" b="1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564" y="1470012"/>
            <a:ext cx="1201263" cy="1119189"/>
          </a:xfrm>
          <a:prstGeom prst="rect">
            <a:avLst/>
          </a:prstGeom>
        </p:spPr>
      </p:pic>
      <p:cxnSp>
        <p:nvCxnSpPr>
          <p:cNvPr id="20" name="Conector recto 19"/>
          <p:cNvCxnSpPr/>
          <p:nvPr/>
        </p:nvCxnSpPr>
        <p:spPr>
          <a:xfrm>
            <a:off x="5024547" y="2007280"/>
            <a:ext cx="947446" cy="11017"/>
          </a:xfrm>
          <a:prstGeom prst="line">
            <a:avLst/>
          </a:prstGeom>
          <a:ln w="69850">
            <a:solidFill>
              <a:srgbClr val="8FD4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riángulo isósceles 20"/>
          <p:cNvSpPr/>
          <p:nvPr/>
        </p:nvSpPr>
        <p:spPr>
          <a:xfrm rot="5400000">
            <a:off x="2744859" y="1740469"/>
            <a:ext cx="501966" cy="522607"/>
          </a:xfrm>
          <a:prstGeom prst="triangle">
            <a:avLst/>
          </a:prstGeom>
          <a:solidFill>
            <a:srgbClr val="8FD4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2" name="CuadroTexto 21"/>
          <p:cNvSpPr txBox="1"/>
          <p:nvPr/>
        </p:nvSpPr>
        <p:spPr>
          <a:xfrm>
            <a:off x="2521348" y="2421145"/>
            <a:ext cx="32427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Sectores Estratégicos: </a:t>
            </a:r>
            <a:r>
              <a:rPr lang="es-MX" sz="1600" b="1" dirty="0" smtClean="0"/>
              <a:t>Maduro, </a:t>
            </a:r>
            <a:r>
              <a:rPr lang="es-MX" sz="1600" dirty="0" smtClean="0"/>
              <a:t>Dinámico y/o Emergente</a:t>
            </a:r>
          </a:p>
          <a:p>
            <a:pPr algn="ctr"/>
            <a:r>
              <a:rPr lang="es-MX" sz="1600" b="1" dirty="0" smtClean="0">
                <a:solidFill>
                  <a:srgbClr val="90C226"/>
                </a:solidFill>
              </a:rPr>
              <a:t>TI como plataforma de Innovación en los Sectores Estratégicos</a:t>
            </a:r>
            <a:endParaRPr lang="es-MX" sz="1600" b="1" dirty="0">
              <a:solidFill>
                <a:srgbClr val="90C226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9497396" y="1964336"/>
            <a:ext cx="1504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Gobierno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4848000" y="5636609"/>
            <a:ext cx="2478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Presentar la Solicitud de Apoyo a la Instancia Ejecutora. </a:t>
            </a:r>
            <a:endParaRPr lang="es-MX" sz="1600" dirty="0"/>
          </a:p>
        </p:txBody>
      </p:sp>
      <p:cxnSp>
        <p:nvCxnSpPr>
          <p:cNvPr id="44" name="Conector recto 43"/>
          <p:cNvCxnSpPr>
            <a:stCxn id="45" idx="3"/>
          </p:cNvCxnSpPr>
          <p:nvPr/>
        </p:nvCxnSpPr>
        <p:spPr>
          <a:xfrm>
            <a:off x="3698227" y="5186121"/>
            <a:ext cx="1219255" cy="11015"/>
          </a:xfrm>
          <a:prstGeom prst="line">
            <a:avLst/>
          </a:prstGeom>
          <a:ln w="69850">
            <a:solidFill>
              <a:srgbClr val="8FD4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riángulo isósceles 44"/>
          <p:cNvSpPr/>
          <p:nvPr/>
        </p:nvSpPr>
        <p:spPr>
          <a:xfrm rot="16200000">
            <a:off x="3185940" y="4924817"/>
            <a:ext cx="501966" cy="522607"/>
          </a:xfrm>
          <a:prstGeom prst="triangle">
            <a:avLst/>
          </a:prstGeom>
          <a:solidFill>
            <a:srgbClr val="8FD4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6" name="CuadroTexto 45"/>
          <p:cNvSpPr txBox="1"/>
          <p:nvPr/>
        </p:nvSpPr>
        <p:spPr>
          <a:xfrm>
            <a:off x="988331" y="5499725"/>
            <a:ext cx="2137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Evaluación conforme a Reglas de Operación</a:t>
            </a:r>
          </a:p>
        </p:txBody>
      </p:sp>
      <p:cxnSp>
        <p:nvCxnSpPr>
          <p:cNvPr id="50" name="Conector recto 49"/>
          <p:cNvCxnSpPr/>
          <p:nvPr/>
        </p:nvCxnSpPr>
        <p:spPr>
          <a:xfrm flipV="1">
            <a:off x="11607687" y="2938609"/>
            <a:ext cx="29542" cy="1639407"/>
          </a:xfrm>
          <a:prstGeom prst="line">
            <a:avLst/>
          </a:prstGeom>
          <a:ln w="69850">
            <a:solidFill>
              <a:srgbClr val="8FD4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riángulo isósceles 50"/>
          <p:cNvSpPr/>
          <p:nvPr/>
        </p:nvSpPr>
        <p:spPr>
          <a:xfrm rot="10800000">
            <a:off x="11356704" y="4534472"/>
            <a:ext cx="501966" cy="522607"/>
          </a:xfrm>
          <a:prstGeom prst="triangle">
            <a:avLst/>
          </a:prstGeom>
          <a:solidFill>
            <a:srgbClr val="8FD4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2" name="CuadroTexto 31"/>
          <p:cNvSpPr txBox="1"/>
          <p:nvPr/>
        </p:nvSpPr>
        <p:spPr>
          <a:xfrm>
            <a:off x="9626668" y="3218990"/>
            <a:ext cx="1383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Academia</a:t>
            </a:r>
          </a:p>
        </p:txBody>
      </p:sp>
      <p:cxnSp>
        <p:nvCxnSpPr>
          <p:cNvPr id="41" name="Conector recto 40"/>
          <p:cNvCxnSpPr/>
          <p:nvPr/>
        </p:nvCxnSpPr>
        <p:spPr>
          <a:xfrm>
            <a:off x="11245395" y="2943603"/>
            <a:ext cx="362292" cy="9968"/>
          </a:xfrm>
          <a:prstGeom prst="line">
            <a:avLst/>
          </a:prstGeom>
          <a:ln w="69850">
            <a:solidFill>
              <a:srgbClr val="8FD4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/>
        </p:nvCxnSpPr>
        <p:spPr>
          <a:xfrm>
            <a:off x="7644134" y="5186119"/>
            <a:ext cx="947446" cy="11017"/>
          </a:xfrm>
          <a:prstGeom prst="line">
            <a:avLst/>
          </a:prstGeom>
          <a:ln w="69850">
            <a:solidFill>
              <a:srgbClr val="8FD4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riángulo isósceles 47"/>
          <p:cNvSpPr/>
          <p:nvPr/>
        </p:nvSpPr>
        <p:spPr>
          <a:xfrm rot="16200000">
            <a:off x="7122016" y="4924816"/>
            <a:ext cx="501966" cy="522607"/>
          </a:xfrm>
          <a:prstGeom prst="triangle">
            <a:avLst/>
          </a:prstGeom>
          <a:solidFill>
            <a:srgbClr val="8FD4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695826" y="1394946"/>
            <a:ext cx="2126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90C226"/>
                </a:solidFill>
              </a:rPr>
              <a:t>TRIPLE HÉLICE</a:t>
            </a:r>
            <a:endParaRPr lang="es-MX" dirty="0"/>
          </a:p>
        </p:txBody>
      </p:sp>
      <p:sp>
        <p:nvSpPr>
          <p:cNvPr id="49" name="CuadroTexto 48"/>
          <p:cNvSpPr txBox="1"/>
          <p:nvPr/>
        </p:nvSpPr>
        <p:spPr>
          <a:xfrm>
            <a:off x="8160152" y="5632184"/>
            <a:ext cx="3870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Acercarse a los Organismos Promotores:</a:t>
            </a:r>
          </a:p>
          <a:p>
            <a:pPr marL="87313" indent="-87313" algn="ctr">
              <a:buFont typeface="Arial" panose="020B0604020202020204" pitchFamily="34" charset="0"/>
              <a:buChar char="•"/>
            </a:pPr>
            <a:r>
              <a:rPr lang="es-MX" sz="1600" b="1" dirty="0" smtClean="0"/>
              <a:t>Entidades </a:t>
            </a:r>
            <a:r>
              <a:rPr lang="es-MX" sz="1600" b="1" dirty="0"/>
              <a:t>Federativas</a:t>
            </a:r>
          </a:p>
          <a:p>
            <a:pPr marL="87313" indent="-87313" algn="ctr">
              <a:buFont typeface="Arial" panose="020B0604020202020204" pitchFamily="34" charset="0"/>
              <a:buChar char="•"/>
            </a:pPr>
            <a:r>
              <a:rPr lang="es-MX" sz="1600" dirty="0" smtClean="0"/>
              <a:t>Organismos Empresariales</a:t>
            </a:r>
            <a:endParaRPr lang="es-MX" sz="1600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8"/>
          <a:srcRect l="68970"/>
          <a:stretch/>
        </p:blipFill>
        <p:spPr>
          <a:xfrm>
            <a:off x="8989171" y="1756092"/>
            <a:ext cx="745847" cy="740234"/>
          </a:xfrm>
          <a:prstGeom prst="rect">
            <a:avLst/>
          </a:prstGeom>
        </p:spPr>
      </p:pic>
      <p:sp>
        <p:nvSpPr>
          <p:cNvPr id="33" name="Rectángulo 2"/>
          <p:cNvSpPr/>
          <p:nvPr/>
        </p:nvSpPr>
        <p:spPr>
          <a:xfrm>
            <a:off x="321947" y="6408288"/>
            <a:ext cx="3653932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>
                <a:latin typeface="Candara" panose="020E0502030303020204" pitchFamily="34" charset="0"/>
              </a:rPr>
              <a:t>Paola Rodríguez</a:t>
            </a:r>
            <a:endParaRPr lang="es-MX" b="1" dirty="0">
              <a:latin typeface="Candara" panose="020E0502030303020204" pitchFamily="34" charset="0"/>
            </a:endParaRPr>
          </a:p>
        </p:txBody>
      </p:sp>
      <p:grpSp>
        <p:nvGrpSpPr>
          <p:cNvPr id="34" name="Grupo 24"/>
          <p:cNvGrpSpPr/>
          <p:nvPr/>
        </p:nvGrpSpPr>
        <p:grpSpPr>
          <a:xfrm>
            <a:off x="81427" y="6326975"/>
            <a:ext cx="565928" cy="531957"/>
            <a:chOff x="179512" y="764864"/>
            <a:chExt cx="1440000" cy="1440000"/>
          </a:xfrm>
        </p:grpSpPr>
        <p:sp>
          <p:nvSpPr>
            <p:cNvPr id="35" name="Elipse 25"/>
            <p:cNvSpPr/>
            <p:nvPr/>
          </p:nvSpPr>
          <p:spPr>
            <a:xfrm>
              <a:off x="179512" y="764864"/>
              <a:ext cx="1440000" cy="1440000"/>
            </a:xfrm>
            <a:prstGeom prst="ellipse">
              <a:avLst/>
            </a:prstGeom>
            <a:solidFill>
              <a:srgbClr val="6CA2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b="1" dirty="0">
                  <a:latin typeface="Candara" panose="020E0502030303020204" pitchFamily="34" charset="0"/>
                </a:rPr>
                <a:t>3</a:t>
              </a:r>
            </a:p>
          </p:txBody>
        </p:sp>
        <p:sp>
          <p:nvSpPr>
            <p:cNvPr id="36" name="Anillo 26"/>
            <p:cNvSpPr/>
            <p:nvPr/>
          </p:nvSpPr>
          <p:spPr>
            <a:xfrm>
              <a:off x="251512" y="832650"/>
              <a:ext cx="1296000" cy="1296000"/>
            </a:xfrm>
            <a:prstGeom prst="donut">
              <a:avLst>
                <a:gd name="adj" fmla="val 85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8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3" name="Rectángulo redondeado 2"/>
          <p:cNvSpPr/>
          <p:nvPr/>
        </p:nvSpPr>
        <p:spPr>
          <a:xfrm>
            <a:off x="6616686" y="1382487"/>
            <a:ext cx="4628709" cy="2472854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30" name="Picture 6" descr="http://guiasecuador.weebly.com/uploads/9/9/6/6/9966686/2160540.jpg?33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991" y="4123012"/>
            <a:ext cx="1866294" cy="151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blog.aulaintelimundo.com/wp-content/uploads/2015/09/4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42" y="3647857"/>
            <a:ext cx="1780101" cy="187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20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2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41" y="66006"/>
            <a:ext cx="3023659" cy="1296696"/>
          </a:xfrm>
          <a:prstGeom prst="rect">
            <a:avLst/>
          </a:prstGeom>
        </p:spPr>
      </p:pic>
      <p:sp>
        <p:nvSpPr>
          <p:cNvPr id="2" name="23 CuadroTexto"/>
          <p:cNvSpPr txBox="1"/>
          <p:nvPr/>
        </p:nvSpPr>
        <p:spPr>
          <a:xfrm>
            <a:off x="21639" y="118387"/>
            <a:ext cx="9826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8CD600"/>
                </a:solidFill>
                <a:latin typeface="Candara" pitchFamily="34" charset="0"/>
              </a:rPr>
              <a:t>Reglas de Operación 2016</a:t>
            </a:r>
            <a:endParaRPr lang="es-MX" sz="3200" b="1" dirty="0">
              <a:solidFill>
                <a:srgbClr val="8CD600"/>
              </a:solidFill>
              <a:latin typeface="Candara" pitchFamily="34" charset="0"/>
            </a:endParaRPr>
          </a:p>
        </p:txBody>
      </p:sp>
      <p:sp>
        <p:nvSpPr>
          <p:cNvPr id="6" name="Rectángulo 2"/>
          <p:cNvSpPr/>
          <p:nvPr/>
        </p:nvSpPr>
        <p:spPr>
          <a:xfrm>
            <a:off x="321947" y="6408288"/>
            <a:ext cx="3653932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>
                <a:latin typeface="Candara" panose="020E0502030303020204" pitchFamily="34" charset="0"/>
              </a:rPr>
              <a:t>Paola Rodríguez</a:t>
            </a:r>
            <a:endParaRPr lang="es-MX" b="1" dirty="0">
              <a:latin typeface="Candara" panose="020E0502030303020204" pitchFamily="34" charset="0"/>
            </a:endParaRPr>
          </a:p>
        </p:txBody>
      </p:sp>
      <p:grpSp>
        <p:nvGrpSpPr>
          <p:cNvPr id="7" name="Grupo 24"/>
          <p:cNvGrpSpPr/>
          <p:nvPr/>
        </p:nvGrpSpPr>
        <p:grpSpPr>
          <a:xfrm>
            <a:off x="81427" y="6326975"/>
            <a:ext cx="565928" cy="531957"/>
            <a:chOff x="179512" y="764864"/>
            <a:chExt cx="1440000" cy="1440000"/>
          </a:xfrm>
        </p:grpSpPr>
        <p:sp>
          <p:nvSpPr>
            <p:cNvPr id="8" name="Elipse 25"/>
            <p:cNvSpPr/>
            <p:nvPr/>
          </p:nvSpPr>
          <p:spPr>
            <a:xfrm>
              <a:off x="179512" y="764864"/>
              <a:ext cx="1440000" cy="1440000"/>
            </a:xfrm>
            <a:prstGeom prst="ellipse">
              <a:avLst/>
            </a:prstGeom>
            <a:solidFill>
              <a:srgbClr val="6CA2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b="1" dirty="0">
                  <a:latin typeface="Candara" panose="020E0502030303020204" pitchFamily="34" charset="0"/>
                </a:rPr>
                <a:t>3</a:t>
              </a:r>
            </a:p>
          </p:txBody>
        </p:sp>
        <p:sp>
          <p:nvSpPr>
            <p:cNvPr id="10" name="Anillo 26"/>
            <p:cNvSpPr/>
            <p:nvPr/>
          </p:nvSpPr>
          <p:spPr>
            <a:xfrm>
              <a:off x="251512" y="832650"/>
              <a:ext cx="1296000" cy="1296000"/>
            </a:xfrm>
            <a:prstGeom prst="donut">
              <a:avLst>
                <a:gd name="adj" fmla="val 85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8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12" name="2 CuadroTexto"/>
          <p:cNvSpPr txBox="1"/>
          <p:nvPr/>
        </p:nvSpPr>
        <p:spPr>
          <a:xfrm>
            <a:off x="204319" y="1444015"/>
            <a:ext cx="11711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Proyecto de TI: </a:t>
            </a:r>
            <a:r>
              <a:rPr lang="es-MX" sz="2400" dirty="0" smtClean="0">
                <a:latin typeface="Candara" panose="020E0502030303020204" pitchFamily="34" charset="0"/>
              </a:rPr>
              <a:t>Vinculados al sector de TI en México con el fin de impulsar la generación, adopción, y apropiación de los componentes de la Agenda Sectorial PROSOFT 3.0. Se contemplan 2 modalidades: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71754" y="2698137"/>
            <a:ext cx="70975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algn="just"/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Modalidad A</a:t>
            </a:r>
            <a:r>
              <a:rPr lang="es-MX" sz="2400" dirty="0">
                <a:latin typeface="Candara" panose="020E0502030303020204" pitchFamily="34" charset="0"/>
              </a:rPr>
              <a:t>: Fortalezcan el ecosistema del sector de TI, estos deben enfocarse en: Sistemas embebidos, Ensamble de hardware, Desarrollo de Software, Medios Creativos Digitales, Apoyo Tecnológico, Mejora de sistemas</a:t>
            </a:r>
            <a:r>
              <a:rPr lang="es-MX" sz="2400" dirty="0" smtClean="0">
                <a:latin typeface="Candara" panose="020E0502030303020204" pitchFamily="34" charset="0"/>
              </a:rPr>
              <a:t>.</a:t>
            </a:r>
          </a:p>
          <a:p>
            <a:pPr marL="361950" algn="just"/>
            <a:endParaRPr lang="es-MX" sz="2400" dirty="0">
              <a:latin typeface="Candara" panose="020E0502030303020204" pitchFamily="34" charset="0"/>
            </a:endParaRPr>
          </a:p>
          <a:p>
            <a:pPr marL="361950" algn="just"/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Modalidad B: </a:t>
            </a:r>
            <a:r>
              <a:rPr lang="es-MX" sz="2400" dirty="0">
                <a:latin typeface="Candara" panose="020E0502030303020204" pitchFamily="34" charset="0"/>
              </a:rPr>
              <a:t>Aquellos que requieran adquirir, implantar o subcontratar un producto, servicio de TI, servicio basado en TI o medio interactivo.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331" y="2545069"/>
            <a:ext cx="4444983" cy="380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7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2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41" y="66006"/>
            <a:ext cx="3023659" cy="1296696"/>
          </a:xfrm>
          <a:prstGeom prst="rect">
            <a:avLst/>
          </a:prstGeom>
        </p:spPr>
      </p:pic>
      <p:sp>
        <p:nvSpPr>
          <p:cNvPr id="2" name="23 CuadroTexto"/>
          <p:cNvSpPr txBox="1"/>
          <p:nvPr/>
        </p:nvSpPr>
        <p:spPr>
          <a:xfrm>
            <a:off x="21639" y="118387"/>
            <a:ext cx="9826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8CD600"/>
                </a:solidFill>
                <a:latin typeface="Candara" pitchFamily="34" charset="0"/>
              </a:rPr>
              <a:t>Reglas </a:t>
            </a:r>
            <a:r>
              <a:rPr lang="es-MX" sz="3200" b="1" dirty="0">
                <a:solidFill>
                  <a:srgbClr val="8CD600"/>
                </a:solidFill>
                <a:latin typeface="Candara" pitchFamily="34" charset="0"/>
              </a:rPr>
              <a:t>de Operación </a:t>
            </a:r>
            <a:r>
              <a:rPr lang="es-MX" sz="3200" b="1" dirty="0" smtClean="0">
                <a:solidFill>
                  <a:srgbClr val="8CD600"/>
                </a:solidFill>
                <a:latin typeface="Candara" pitchFamily="34" charset="0"/>
              </a:rPr>
              <a:t>2016</a:t>
            </a:r>
            <a:endParaRPr lang="es-MX" sz="3200" b="1" dirty="0">
              <a:solidFill>
                <a:srgbClr val="8CD600"/>
              </a:solidFill>
              <a:latin typeface="Candara" pitchFamily="34" charset="0"/>
            </a:endParaRPr>
          </a:p>
        </p:txBody>
      </p:sp>
      <p:graphicFrame>
        <p:nvGraphicFramePr>
          <p:cNvPr id="17" name="Diagrama 16"/>
          <p:cNvGraphicFramePr/>
          <p:nvPr>
            <p:extLst/>
          </p:nvPr>
        </p:nvGraphicFramePr>
        <p:xfrm>
          <a:off x="5036024" y="928047"/>
          <a:ext cx="7124144" cy="5929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 2"/>
          <p:cNvSpPr/>
          <p:nvPr/>
        </p:nvSpPr>
        <p:spPr>
          <a:xfrm>
            <a:off x="321947" y="6408288"/>
            <a:ext cx="3653932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>
                <a:latin typeface="Candara" panose="020E0502030303020204" pitchFamily="34" charset="0"/>
              </a:rPr>
              <a:t>Paola Rodríguez</a:t>
            </a:r>
            <a:endParaRPr lang="es-MX" b="1" dirty="0">
              <a:latin typeface="Candara" panose="020E0502030303020204" pitchFamily="34" charset="0"/>
            </a:endParaRPr>
          </a:p>
        </p:txBody>
      </p:sp>
      <p:grpSp>
        <p:nvGrpSpPr>
          <p:cNvPr id="7" name="Grupo 24"/>
          <p:cNvGrpSpPr/>
          <p:nvPr/>
        </p:nvGrpSpPr>
        <p:grpSpPr>
          <a:xfrm>
            <a:off x="81427" y="6326975"/>
            <a:ext cx="565928" cy="531957"/>
            <a:chOff x="179512" y="764864"/>
            <a:chExt cx="1440000" cy="1440000"/>
          </a:xfrm>
        </p:grpSpPr>
        <p:sp>
          <p:nvSpPr>
            <p:cNvPr id="8" name="Elipse 25"/>
            <p:cNvSpPr/>
            <p:nvPr/>
          </p:nvSpPr>
          <p:spPr>
            <a:xfrm>
              <a:off x="179512" y="764864"/>
              <a:ext cx="1440000" cy="1440000"/>
            </a:xfrm>
            <a:prstGeom prst="ellipse">
              <a:avLst/>
            </a:prstGeom>
            <a:solidFill>
              <a:srgbClr val="6CA2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b="1" dirty="0">
                  <a:latin typeface="Candara" panose="020E0502030303020204" pitchFamily="34" charset="0"/>
                </a:rPr>
                <a:t>3</a:t>
              </a:r>
            </a:p>
          </p:txBody>
        </p:sp>
        <p:sp>
          <p:nvSpPr>
            <p:cNvPr id="10" name="Anillo 26"/>
            <p:cNvSpPr/>
            <p:nvPr/>
          </p:nvSpPr>
          <p:spPr>
            <a:xfrm>
              <a:off x="251512" y="832650"/>
              <a:ext cx="1296000" cy="1296000"/>
            </a:xfrm>
            <a:prstGeom prst="donut">
              <a:avLst>
                <a:gd name="adj" fmla="val 85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8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11" name="Rectángulo 10"/>
          <p:cNvSpPr/>
          <p:nvPr/>
        </p:nvSpPr>
        <p:spPr>
          <a:xfrm>
            <a:off x="210831" y="1775450"/>
            <a:ext cx="507062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Candara" panose="020E0502030303020204" pitchFamily="34" charset="0"/>
              </a:rPr>
              <a:t>La evaluación se realiza sobre la Solicitud de Apoyo.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Candara" panose="020E0502030303020204" pitchFamily="34" charset="0"/>
              </a:rPr>
              <a:t>Se </a:t>
            </a:r>
            <a:r>
              <a:rPr lang="es-MX" sz="2400" dirty="0">
                <a:latin typeface="Candara" panose="020E0502030303020204" pitchFamily="34" charset="0"/>
              </a:rPr>
              <a:t>determina si los entregables, conforme a ROP y COP, son  alcanzables.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Candara" panose="020E0502030303020204" pitchFamily="34" charset="0"/>
              </a:rPr>
              <a:t>Los </a:t>
            </a:r>
            <a:r>
              <a:rPr lang="es-MX" sz="2400" dirty="0">
                <a:latin typeface="Candara" panose="020E0502030303020204" pitchFamily="34" charset="0"/>
              </a:rPr>
              <a:t>Rubros de Apoyo se encuentran diseñados para fortalecer a la unidad económica, que utilizará el beneficio para elevar su competitividad. </a:t>
            </a:r>
          </a:p>
          <a:p>
            <a:pPr marL="361950" algn="just"/>
            <a:r>
              <a:rPr lang="es-MX" sz="2400" dirty="0" smtClean="0">
                <a:latin typeface="Candara" panose="020E0502030303020204" pitchFamily="34" charset="0"/>
              </a:rPr>
              <a:t>basado </a:t>
            </a:r>
            <a:r>
              <a:rPr lang="es-MX" sz="2400" dirty="0">
                <a:latin typeface="Candara" panose="020E0502030303020204" pitchFamily="34" charset="0"/>
              </a:rPr>
              <a:t>en TI o medio interactivo.</a:t>
            </a:r>
          </a:p>
        </p:txBody>
      </p:sp>
      <p:sp>
        <p:nvSpPr>
          <p:cNvPr id="12" name="2 CuadroTexto"/>
          <p:cNvSpPr txBox="1"/>
          <p:nvPr/>
        </p:nvSpPr>
        <p:spPr>
          <a:xfrm>
            <a:off x="251520" y="1232852"/>
            <a:ext cx="11698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Características de los Apoyos</a:t>
            </a:r>
            <a:endParaRPr lang="es-MX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68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Rectángulo"/>
          <p:cNvSpPr/>
          <p:nvPr/>
        </p:nvSpPr>
        <p:spPr>
          <a:xfrm>
            <a:off x="17264" y="3616622"/>
            <a:ext cx="12192000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s-MX" sz="4800" dirty="0" smtClean="0">
                <a:solidFill>
                  <a:prstClr val="white"/>
                </a:solidFill>
                <a:latin typeface="Candara" panose="020E0502030303020204" pitchFamily="34" charset="0"/>
              </a:rPr>
              <a:t>Bienvenidos</a:t>
            </a:r>
            <a:endParaRPr lang="es-MX" sz="4800" dirty="0">
              <a:solidFill>
                <a:prstClr val="white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70" y="928323"/>
            <a:ext cx="5373108" cy="2304256"/>
          </a:xfrm>
          <a:prstGeom prst="rect">
            <a:avLst/>
          </a:prstGeom>
        </p:spPr>
      </p:pic>
      <p:pic>
        <p:nvPicPr>
          <p:cNvPr id="8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39" y="5937667"/>
            <a:ext cx="2684304" cy="9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0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2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41" y="66006"/>
            <a:ext cx="3023659" cy="1296696"/>
          </a:xfrm>
          <a:prstGeom prst="rect">
            <a:avLst/>
          </a:prstGeom>
        </p:spPr>
      </p:pic>
      <p:sp>
        <p:nvSpPr>
          <p:cNvPr id="16" name="Rectángulo 2"/>
          <p:cNvSpPr/>
          <p:nvPr/>
        </p:nvSpPr>
        <p:spPr>
          <a:xfrm>
            <a:off x="321947" y="6408288"/>
            <a:ext cx="3653932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>
                <a:latin typeface="Candara" panose="020E0502030303020204" pitchFamily="34" charset="0"/>
              </a:rPr>
              <a:t>Paola </a:t>
            </a:r>
            <a:r>
              <a:rPr lang="es-MX" b="1" dirty="0">
                <a:latin typeface="Candara" panose="020E0502030303020204" pitchFamily="34" charset="0"/>
              </a:rPr>
              <a:t>Rodríguez</a:t>
            </a:r>
          </a:p>
        </p:txBody>
      </p:sp>
      <p:grpSp>
        <p:nvGrpSpPr>
          <p:cNvPr id="17" name="Grupo 24"/>
          <p:cNvGrpSpPr/>
          <p:nvPr/>
        </p:nvGrpSpPr>
        <p:grpSpPr>
          <a:xfrm>
            <a:off x="81427" y="6326975"/>
            <a:ext cx="565928" cy="531957"/>
            <a:chOff x="179512" y="764864"/>
            <a:chExt cx="1440000" cy="1440000"/>
          </a:xfrm>
        </p:grpSpPr>
        <p:sp>
          <p:nvSpPr>
            <p:cNvPr id="19" name="Elipse 25"/>
            <p:cNvSpPr/>
            <p:nvPr/>
          </p:nvSpPr>
          <p:spPr>
            <a:xfrm>
              <a:off x="179512" y="764864"/>
              <a:ext cx="1440000" cy="1440000"/>
            </a:xfrm>
            <a:prstGeom prst="ellipse">
              <a:avLst/>
            </a:prstGeom>
            <a:solidFill>
              <a:srgbClr val="6CA2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b="1" dirty="0">
                  <a:latin typeface="Candara" panose="020E0502030303020204" pitchFamily="34" charset="0"/>
                </a:rPr>
                <a:t>3</a:t>
              </a:r>
            </a:p>
          </p:txBody>
        </p:sp>
        <p:sp>
          <p:nvSpPr>
            <p:cNvPr id="20" name="Anillo 26"/>
            <p:cNvSpPr/>
            <p:nvPr/>
          </p:nvSpPr>
          <p:spPr>
            <a:xfrm>
              <a:off x="251512" y="832650"/>
              <a:ext cx="1296000" cy="1296000"/>
            </a:xfrm>
            <a:prstGeom prst="donut">
              <a:avLst>
                <a:gd name="adj" fmla="val 85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8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21" name="2 CuadroTexto"/>
          <p:cNvSpPr txBox="1"/>
          <p:nvPr/>
        </p:nvSpPr>
        <p:spPr>
          <a:xfrm>
            <a:off x="251520" y="1789559"/>
            <a:ext cx="11288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Candara" panose="020E0502030303020204" pitchFamily="34" charset="0"/>
              </a:rPr>
              <a:t>Deberá ser integrada por la siguiente información:</a:t>
            </a:r>
            <a:endParaRPr lang="es-MX" sz="2400" dirty="0">
              <a:latin typeface="Candara" panose="020E0502030303020204" pitchFamily="34" charset="0"/>
            </a:endParaRPr>
          </a:p>
        </p:txBody>
      </p:sp>
      <p:sp>
        <p:nvSpPr>
          <p:cNvPr id="22" name="5 CuadroTexto"/>
          <p:cNvSpPr txBox="1"/>
          <p:nvPr/>
        </p:nvSpPr>
        <p:spPr>
          <a:xfrm>
            <a:off x="1341511" y="3421703"/>
            <a:ext cx="3962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Candara" panose="020E0502030303020204" pitchFamily="34" charset="0"/>
              </a:rPr>
              <a:t>Objetivos del proyecto</a:t>
            </a:r>
            <a:endParaRPr lang="es-MX" sz="2400" b="1" dirty="0">
              <a:latin typeface="Candara" panose="020E0502030303020204" pitchFamily="34" charset="0"/>
            </a:endParaRPr>
          </a:p>
        </p:txBody>
      </p:sp>
      <p:sp>
        <p:nvSpPr>
          <p:cNvPr id="23" name="6 CuadroTexto"/>
          <p:cNvSpPr txBox="1"/>
          <p:nvPr/>
        </p:nvSpPr>
        <p:spPr>
          <a:xfrm>
            <a:off x="1341509" y="5274648"/>
            <a:ext cx="4027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Candara" panose="020E0502030303020204" pitchFamily="34" charset="0"/>
              </a:rPr>
              <a:t>Documentación soporte </a:t>
            </a:r>
          </a:p>
        </p:txBody>
      </p:sp>
      <p:sp>
        <p:nvSpPr>
          <p:cNvPr id="25" name="13 CuadroTexto"/>
          <p:cNvSpPr txBox="1"/>
          <p:nvPr/>
        </p:nvSpPr>
        <p:spPr>
          <a:xfrm>
            <a:off x="1341510" y="4057768"/>
            <a:ext cx="5469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Candara" panose="020E0502030303020204" pitchFamily="34" charset="0"/>
              </a:rPr>
              <a:t>Impactos e indicadores</a:t>
            </a:r>
            <a:endParaRPr lang="es-MX" sz="2400" b="1" dirty="0">
              <a:latin typeface="Candara" panose="020E0502030303020204" pitchFamily="34" charset="0"/>
            </a:endParaRPr>
          </a:p>
        </p:txBody>
      </p:sp>
      <p:sp>
        <p:nvSpPr>
          <p:cNvPr id="26" name="3 Cerrar llave"/>
          <p:cNvSpPr/>
          <p:nvPr/>
        </p:nvSpPr>
        <p:spPr>
          <a:xfrm>
            <a:off x="6847311" y="2641646"/>
            <a:ext cx="547892" cy="3333501"/>
          </a:xfrm>
          <a:prstGeom prst="rightBrace">
            <a:avLst>
              <a:gd name="adj1" fmla="val 8333"/>
              <a:gd name="adj2" fmla="val 51090"/>
            </a:avLst>
          </a:prstGeom>
          <a:ln w="38100">
            <a:solidFill>
              <a:srgbClr val="8CD6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2400" dirty="0">
              <a:latin typeface="Candara" panose="020E0502030303020204" pitchFamily="34" charset="0"/>
            </a:endParaRPr>
          </a:p>
        </p:txBody>
      </p:sp>
      <p:sp>
        <p:nvSpPr>
          <p:cNvPr id="27" name="20 CuadroTexto"/>
          <p:cNvSpPr txBox="1"/>
          <p:nvPr/>
        </p:nvSpPr>
        <p:spPr>
          <a:xfrm>
            <a:off x="7603729" y="3017328"/>
            <a:ext cx="38262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Candara" panose="020E0502030303020204" pitchFamily="34" charset="0"/>
              </a:rPr>
              <a:t>Toda la información y documentación que se integre a la Solicitud de Apoyo deberán estar alineada a las Reglas de Operación 2016, los Rubros y Conceptos de Apoyo</a:t>
            </a:r>
            <a:endParaRPr lang="es-MX" sz="2400" b="1" dirty="0">
              <a:latin typeface="Candara" panose="020E0502030303020204" pitchFamily="34" charset="0"/>
            </a:endParaRPr>
          </a:p>
        </p:txBody>
      </p:sp>
      <p:pic>
        <p:nvPicPr>
          <p:cNvPr id="30" name="Picture 2" descr="C:\Users\dgisci.eloy\AppData\Local\Microsoft\Windows\Temporary Internet Files\Content.IE5\GP4HF1H6\MC90039704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729" y="4623120"/>
            <a:ext cx="596056" cy="60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dgisci.eloy\AppData\Local\Microsoft\Windows\Temporary Internet Files\Content.IE5\GP4HF1H6\MC90039704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729" y="2788803"/>
            <a:ext cx="596056" cy="60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dgisci.eloy\AppData\Local\Microsoft\Windows\Temporary Internet Files\Content.IE5\GP4HF1H6\MC90039704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729" y="3384820"/>
            <a:ext cx="596056" cy="60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23 CuadroTexto"/>
          <p:cNvSpPr txBox="1"/>
          <p:nvPr/>
        </p:nvSpPr>
        <p:spPr>
          <a:xfrm>
            <a:off x="21639" y="118387"/>
            <a:ext cx="9826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8CD600"/>
                </a:solidFill>
                <a:latin typeface="Candara" pitchFamily="34" charset="0"/>
              </a:rPr>
              <a:t>Reglas </a:t>
            </a:r>
            <a:r>
              <a:rPr lang="es-MX" sz="3200" b="1" dirty="0">
                <a:solidFill>
                  <a:srgbClr val="8CD600"/>
                </a:solidFill>
                <a:latin typeface="Candara" pitchFamily="34" charset="0"/>
              </a:rPr>
              <a:t>de Operación </a:t>
            </a:r>
            <a:r>
              <a:rPr lang="es-MX" sz="3200" b="1" dirty="0" smtClean="0">
                <a:solidFill>
                  <a:srgbClr val="8CD600"/>
                </a:solidFill>
                <a:latin typeface="Candara" pitchFamily="34" charset="0"/>
              </a:rPr>
              <a:t>2016</a:t>
            </a:r>
            <a:endParaRPr lang="es-MX" sz="3200" b="1" dirty="0">
              <a:solidFill>
                <a:srgbClr val="8CD600"/>
              </a:solidFill>
              <a:latin typeface="Candara" pitchFamily="34" charset="0"/>
            </a:endParaRPr>
          </a:p>
        </p:txBody>
      </p:sp>
      <p:sp>
        <p:nvSpPr>
          <p:cNvPr id="36" name="5 CuadroTexto"/>
          <p:cNvSpPr txBox="1"/>
          <p:nvPr/>
        </p:nvSpPr>
        <p:spPr>
          <a:xfrm>
            <a:off x="1341512" y="2830460"/>
            <a:ext cx="4492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Candara" panose="020E0502030303020204" pitchFamily="34" charset="0"/>
              </a:rPr>
              <a:t>Datos generales del Solicitante</a:t>
            </a:r>
            <a:endParaRPr lang="es-MX" sz="2400" b="1" dirty="0">
              <a:latin typeface="Candara" panose="020E0502030303020204" pitchFamily="34" charset="0"/>
            </a:endParaRPr>
          </a:p>
        </p:txBody>
      </p:sp>
      <p:sp>
        <p:nvSpPr>
          <p:cNvPr id="37" name="13 CuadroTexto"/>
          <p:cNvSpPr txBox="1"/>
          <p:nvPr/>
        </p:nvSpPr>
        <p:spPr>
          <a:xfrm>
            <a:off x="1341510" y="4664777"/>
            <a:ext cx="4492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Candara" panose="020E0502030303020204" pitchFamily="34" charset="0"/>
              </a:rPr>
              <a:t>Fuente de aplicación de recursos</a:t>
            </a:r>
            <a:endParaRPr lang="es-MX" sz="2400" b="1" dirty="0">
              <a:latin typeface="Candara" panose="020E0502030303020204" pitchFamily="34" charset="0"/>
            </a:endParaRPr>
          </a:p>
        </p:txBody>
      </p:sp>
      <p:pic>
        <p:nvPicPr>
          <p:cNvPr id="38" name="Picture 2" descr="C:\Users\dgisci.eloy\AppData\Local\Microsoft\Windows\Temporary Internet Files\Content.IE5\GP4HF1H6\MC90039704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729" y="5229653"/>
            <a:ext cx="596056" cy="60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dgisci.eloy\AppData\Local\Microsoft\Windows\Temporary Internet Files\Content.IE5\GP4HF1H6\MC90039704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729" y="3991353"/>
            <a:ext cx="596056" cy="60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2 CuadroTexto"/>
          <p:cNvSpPr txBox="1"/>
          <p:nvPr/>
        </p:nvSpPr>
        <p:spPr>
          <a:xfrm>
            <a:off x="251520" y="1232852"/>
            <a:ext cx="11698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Anexo B: Solicitud de Apoyo</a:t>
            </a:r>
            <a:endParaRPr lang="es-MX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97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2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41" y="66006"/>
            <a:ext cx="3023659" cy="1296696"/>
          </a:xfrm>
          <a:prstGeom prst="rect">
            <a:avLst/>
          </a:prstGeom>
        </p:spPr>
      </p:pic>
      <p:sp>
        <p:nvSpPr>
          <p:cNvPr id="16" name="Rectángulo 2"/>
          <p:cNvSpPr/>
          <p:nvPr/>
        </p:nvSpPr>
        <p:spPr>
          <a:xfrm>
            <a:off x="321947" y="6408288"/>
            <a:ext cx="3653932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>
                <a:latin typeface="Candara" panose="020E0502030303020204" pitchFamily="34" charset="0"/>
              </a:rPr>
              <a:t>Paola </a:t>
            </a:r>
            <a:r>
              <a:rPr lang="es-MX" b="1" dirty="0">
                <a:latin typeface="Candara" panose="020E0502030303020204" pitchFamily="34" charset="0"/>
              </a:rPr>
              <a:t>Rodríguez</a:t>
            </a:r>
          </a:p>
        </p:txBody>
      </p:sp>
      <p:grpSp>
        <p:nvGrpSpPr>
          <p:cNvPr id="17" name="Grupo 24"/>
          <p:cNvGrpSpPr/>
          <p:nvPr/>
        </p:nvGrpSpPr>
        <p:grpSpPr>
          <a:xfrm>
            <a:off x="81427" y="6326975"/>
            <a:ext cx="565928" cy="531957"/>
            <a:chOff x="179512" y="764864"/>
            <a:chExt cx="1440000" cy="1440000"/>
          </a:xfrm>
        </p:grpSpPr>
        <p:sp>
          <p:nvSpPr>
            <p:cNvPr id="19" name="Elipse 25"/>
            <p:cNvSpPr/>
            <p:nvPr/>
          </p:nvSpPr>
          <p:spPr>
            <a:xfrm>
              <a:off x="179512" y="764864"/>
              <a:ext cx="1440000" cy="1440000"/>
            </a:xfrm>
            <a:prstGeom prst="ellipse">
              <a:avLst/>
            </a:prstGeom>
            <a:solidFill>
              <a:srgbClr val="6CA2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b="1" dirty="0">
                  <a:latin typeface="Candara" panose="020E0502030303020204" pitchFamily="34" charset="0"/>
                </a:rPr>
                <a:t>3</a:t>
              </a:r>
            </a:p>
          </p:txBody>
        </p:sp>
        <p:sp>
          <p:nvSpPr>
            <p:cNvPr id="20" name="Anillo 26"/>
            <p:cNvSpPr/>
            <p:nvPr/>
          </p:nvSpPr>
          <p:spPr>
            <a:xfrm>
              <a:off x="251512" y="832650"/>
              <a:ext cx="1296000" cy="1296000"/>
            </a:xfrm>
            <a:prstGeom prst="donut">
              <a:avLst>
                <a:gd name="adj" fmla="val 85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8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35" name="23 CuadroTexto"/>
          <p:cNvSpPr txBox="1"/>
          <p:nvPr/>
        </p:nvSpPr>
        <p:spPr>
          <a:xfrm>
            <a:off x="21639" y="118387"/>
            <a:ext cx="9826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8CD600"/>
                </a:solidFill>
                <a:latin typeface="Candara" pitchFamily="34" charset="0"/>
              </a:rPr>
              <a:t>Reglas </a:t>
            </a:r>
            <a:r>
              <a:rPr lang="es-MX" sz="3200" b="1" dirty="0">
                <a:solidFill>
                  <a:srgbClr val="8CD600"/>
                </a:solidFill>
                <a:latin typeface="Candara" pitchFamily="34" charset="0"/>
              </a:rPr>
              <a:t>de Operación </a:t>
            </a:r>
            <a:r>
              <a:rPr lang="es-MX" sz="3200" b="1" dirty="0" smtClean="0">
                <a:solidFill>
                  <a:srgbClr val="8CD600"/>
                </a:solidFill>
                <a:latin typeface="Candara" pitchFamily="34" charset="0"/>
              </a:rPr>
              <a:t>2016</a:t>
            </a:r>
            <a:endParaRPr lang="es-MX" sz="3200" b="1" dirty="0">
              <a:solidFill>
                <a:srgbClr val="8CD600"/>
              </a:solidFill>
              <a:latin typeface="Candara" pitchFamily="34" charset="0"/>
            </a:endParaRPr>
          </a:p>
        </p:txBody>
      </p:sp>
      <p:sp>
        <p:nvSpPr>
          <p:cNvPr id="40" name="2 CuadroTexto"/>
          <p:cNvSpPr txBox="1"/>
          <p:nvPr/>
        </p:nvSpPr>
        <p:spPr>
          <a:xfrm>
            <a:off x="81427" y="999974"/>
            <a:ext cx="11698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Anexo A: Rubros de Apoyo</a:t>
            </a:r>
            <a:endParaRPr lang="es-MX" sz="2400" dirty="0">
              <a:latin typeface="Candara" panose="020E0502030303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/>
          </p:nvPr>
        </p:nvGraphicFramePr>
        <p:xfrm>
          <a:off x="990962" y="908852"/>
          <a:ext cx="10612459" cy="5868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81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309562" y="1754833"/>
            <a:ext cx="11545301" cy="142980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Browallia New" pitchFamily="34" charset="-34"/>
              </a:rPr>
              <a:t>Adopción y Apropiación de TI:</a:t>
            </a:r>
            <a:r>
              <a:rPr lang="es-MX" sz="2400" dirty="0" smtClean="0">
                <a:latin typeface="Candara" panose="020E0502030303020204" pitchFamily="34" charset="0"/>
                <a:cs typeface="Browallia New" pitchFamily="34" charset="-34"/>
              </a:rPr>
              <a:t> El Beneficiario deberá contratar a un proveedor del sector de TI, que cuente con una </a:t>
            </a:r>
            <a:r>
              <a:rPr lang="es-MX" sz="2400" dirty="0">
                <a:latin typeface="Candara" panose="020E0502030303020204" pitchFamily="34" charset="0"/>
                <a:cs typeface="Browallia New" pitchFamily="34" charset="-34"/>
              </a:rPr>
              <a:t>certificación, evaluación formal o verificación en un modelo o norma de calidad o mejora de procesos que cumpla con alguno de los siguientes supuestos: </a:t>
            </a:r>
          </a:p>
        </p:txBody>
      </p:sp>
      <p:pic>
        <p:nvPicPr>
          <p:cNvPr id="7" name="2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41" y="66006"/>
            <a:ext cx="3023659" cy="1296696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/>
          </p:nvPr>
        </p:nvGraphicFramePr>
        <p:xfrm>
          <a:off x="309561" y="3294993"/>
          <a:ext cx="11545302" cy="1340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23 CuadroTexto"/>
          <p:cNvSpPr txBox="1"/>
          <p:nvPr/>
        </p:nvSpPr>
        <p:spPr>
          <a:xfrm>
            <a:off x="21639" y="118387"/>
            <a:ext cx="9826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8CD600"/>
                </a:solidFill>
                <a:latin typeface="Candara" pitchFamily="34" charset="0"/>
              </a:rPr>
              <a:t>Reglas </a:t>
            </a:r>
            <a:r>
              <a:rPr lang="es-MX" sz="3200" b="1" dirty="0">
                <a:solidFill>
                  <a:srgbClr val="8CD600"/>
                </a:solidFill>
                <a:latin typeface="Candara" pitchFamily="34" charset="0"/>
              </a:rPr>
              <a:t>de Operación </a:t>
            </a:r>
            <a:r>
              <a:rPr lang="es-MX" sz="3200" b="1" dirty="0" smtClean="0">
                <a:solidFill>
                  <a:srgbClr val="8CD600"/>
                </a:solidFill>
                <a:latin typeface="Candara" pitchFamily="34" charset="0"/>
              </a:rPr>
              <a:t>2016</a:t>
            </a:r>
            <a:endParaRPr lang="es-MX" sz="3200" b="1" dirty="0">
              <a:solidFill>
                <a:srgbClr val="8CD600"/>
              </a:solidFill>
              <a:latin typeface="Candara" pitchFamily="34" charset="0"/>
            </a:endParaRPr>
          </a:p>
        </p:txBody>
      </p:sp>
      <p:sp>
        <p:nvSpPr>
          <p:cNvPr id="9" name="2 CuadroTexto"/>
          <p:cNvSpPr txBox="1"/>
          <p:nvPr/>
        </p:nvSpPr>
        <p:spPr>
          <a:xfrm>
            <a:off x="251520" y="1169788"/>
            <a:ext cx="11698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Consideraciones de los Rubros de Apoyo</a:t>
            </a:r>
            <a:endParaRPr lang="es-MX" sz="2400" dirty="0">
              <a:latin typeface="Candara" panose="020E0502030303020204" pitchFamily="34" charset="0"/>
            </a:endParaRPr>
          </a:p>
        </p:txBody>
      </p:sp>
      <p:sp>
        <p:nvSpPr>
          <p:cNvPr id="11" name="7 Marcador de contenido"/>
          <p:cNvSpPr txBox="1">
            <a:spLocks/>
          </p:cNvSpPr>
          <p:nvPr/>
        </p:nvSpPr>
        <p:spPr>
          <a:xfrm>
            <a:off x="320068" y="4855773"/>
            <a:ext cx="11545301" cy="1555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MX" sz="2400" dirty="0" smtClean="0">
                <a:latin typeface="Candara" panose="020E0502030303020204" pitchFamily="34" charset="0"/>
                <a:cs typeface="Browallia New" pitchFamily="34" charset="-34"/>
              </a:rPr>
              <a:t>Con respecto a los proyectos que produzcan Medios Creativos Digitales, el interesado en fungir como Co-Productor podrá negociar un mayor porcentaje de participación sobre el producto, no podrá ser mayor a 40% de lo que se obtuviera derivado del monto de apoyo del Programa.</a:t>
            </a:r>
            <a:endParaRPr lang="es-MX" sz="2400" dirty="0">
              <a:latin typeface="Candara" panose="020E0502030303020204" pitchFamily="34" charset="0"/>
              <a:cs typeface="Browallia New" pitchFamily="34" charset="-34"/>
            </a:endParaRPr>
          </a:p>
        </p:txBody>
      </p:sp>
      <p:sp>
        <p:nvSpPr>
          <p:cNvPr id="12" name="Rectángulo 2"/>
          <p:cNvSpPr/>
          <p:nvPr/>
        </p:nvSpPr>
        <p:spPr>
          <a:xfrm>
            <a:off x="321947" y="6408288"/>
            <a:ext cx="3653932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>
                <a:latin typeface="Candara" panose="020E0502030303020204" pitchFamily="34" charset="0"/>
              </a:rPr>
              <a:t>Paola Rodríguez</a:t>
            </a:r>
            <a:endParaRPr lang="es-MX" b="1" dirty="0">
              <a:latin typeface="Candara" panose="020E0502030303020204" pitchFamily="34" charset="0"/>
            </a:endParaRPr>
          </a:p>
        </p:txBody>
      </p:sp>
      <p:grpSp>
        <p:nvGrpSpPr>
          <p:cNvPr id="13" name="Grupo 24"/>
          <p:cNvGrpSpPr/>
          <p:nvPr/>
        </p:nvGrpSpPr>
        <p:grpSpPr>
          <a:xfrm>
            <a:off x="81427" y="6326975"/>
            <a:ext cx="565928" cy="531957"/>
            <a:chOff x="179512" y="764864"/>
            <a:chExt cx="1440000" cy="1440000"/>
          </a:xfrm>
        </p:grpSpPr>
        <p:sp>
          <p:nvSpPr>
            <p:cNvPr id="14" name="Elipse 25"/>
            <p:cNvSpPr/>
            <p:nvPr/>
          </p:nvSpPr>
          <p:spPr>
            <a:xfrm>
              <a:off x="179512" y="764864"/>
              <a:ext cx="1440000" cy="1440000"/>
            </a:xfrm>
            <a:prstGeom prst="ellipse">
              <a:avLst/>
            </a:prstGeom>
            <a:solidFill>
              <a:srgbClr val="6CA2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b="1" dirty="0">
                  <a:latin typeface="Candara" panose="020E0502030303020204" pitchFamily="34" charset="0"/>
                </a:rPr>
                <a:t>3</a:t>
              </a:r>
            </a:p>
          </p:txBody>
        </p:sp>
        <p:sp>
          <p:nvSpPr>
            <p:cNvPr id="15" name="Anillo 26"/>
            <p:cNvSpPr/>
            <p:nvPr/>
          </p:nvSpPr>
          <p:spPr>
            <a:xfrm>
              <a:off x="251512" y="832650"/>
              <a:ext cx="1296000" cy="1296000"/>
            </a:xfrm>
            <a:prstGeom prst="donut">
              <a:avLst>
                <a:gd name="adj" fmla="val 85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8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039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309562" y="1959790"/>
            <a:ext cx="11545301" cy="33374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Browallia New" pitchFamily="34" charset="-34"/>
              </a:rPr>
              <a:t>Financiamiento para las empresas de los sectores estratégicos:</a:t>
            </a:r>
            <a:r>
              <a:rPr lang="es-MX" sz="2400" dirty="0" smtClean="0">
                <a:latin typeface="Candara" panose="020E0502030303020204" pitchFamily="34" charset="0"/>
                <a:cs typeface="Browallia New" pitchFamily="34" charset="-34"/>
              </a:rPr>
              <a:t> Crear instrumentos financieros destinados al otorgamiento de apoyos que operen como fondos de garantía u otros medios alternativos de financiamiento y/o incrementar el subsidio asociado a estos.</a:t>
            </a:r>
          </a:p>
          <a:p>
            <a:pPr marL="0" indent="0" algn="just">
              <a:buNone/>
            </a:pPr>
            <a:endParaRPr lang="es-MX" sz="2400" dirty="0" smtClean="0">
              <a:latin typeface="Candara" panose="020E0502030303020204" pitchFamily="34" charset="0"/>
              <a:cs typeface="Browallia New" pitchFamily="34" charset="-34"/>
            </a:endParaRPr>
          </a:p>
          <a:p>
            <a:pPr marL="0" indent="0" algn="just">
              <a:buNone/>
            </a:pP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Browallia New" pitchFamily="34" charset="-34"/>
              </a:rPr>
              <a:t>Aceleración de la Política Publica: </a:t>
            </a:r>
            <a:r>
              <a:rPr lang="es-MX" sz="2400" dirty="0" smtClean="0">
                <a:latin typeface="Candara" panose="020E0502030303020204" pitchFamily="34" charset="0"/>
                <a:cs typeface="Browallia New" pitchFamily="34" charset="-34"/>
              </a:rPr>
              <a:t>Para generar, adoptar, crear y fortalecer ecosistemas de innovación, se impulsará la conformación de AERI, clústeres, centro de diseño e innovación, y otras asociaciones empresariales en las que participen empresas de los sectores estratégicos y la academia.</a:t>
            </a:r>
            <a:endParaRPr lang="es-MX" sz="2400" dirty="0">
              <a:latin typeface="Candara" panose="020E0502030303020204" pitchFamily="34" charset="0"/>
              <a:cs typeface="Browallia New" pitchFamily="34" charset="-34"/>
            </a:endParaRPr>
          </a:p>
        </p:txBody>
      </p:sp>
      <p:pic>
        <p:nvPicPr>
          <p:cNvPr id="7" name="2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41" y="66006"/>
            <a:ext cx="3023659" cy="1296696"/>
          </a:xfrm>
          <a:prstGeom prst="rect">
            <a:avLst/>
          </a:prstGeom>
        </p:spPr>
      </p:pic>
      <p:sp>
        <p:nvSpPr>
          <p:cNvPr id="6" name="23 CuadroTexto"/>
          <p:cNvSpPr txBox="1"/>
          <p:nvPr/>
        </p:nvSpPr>
        <p:spPr>
          <a:xfrm>
            <a:off x="21639" y="118387"/>
            <a:ext cx="9826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8CD600"/>
                </a:solidFill>
                <a:latin typeface="Candara" pitchFamily="34" charset="0"/>
              </a:rPr>
              <a:t>Reglas </a:t>
            </a:r>
            <a:r>
              <a:rPr lang="es-MX" sz="3200" b="1" dirty="0">
                <a:solidFill>
                  <a:srgbClr val="8CD600"/>
                </a:solidFill>
                <a:latin typeface="Candara" pitchFamily="34" charset="0"/>
              </a:rPr>
              <a:t>de Operación </a:t>
            </a:r>
            <a:r>
              <a:rPr lang="es-MX" sz="3200" b="1" dirty="0" smtClean="0">
                <a:solidFill>
                  <a:srgbClr val="8CD600"/>
                </a:solidFill>
                <a:latin typeface="Candara" pitchFamily="34" charset="0"/>
              </a:rPr>
              <a:t>2016</a:t>
            </a:r>
            <a:endParaRPr lang="es-MX" sz="3200" b="1" dirty="0">
              <a:solidFill>
                <a:srgbClr val="8CD600"/>
              </a:solidFill>
              <a:latin typeface="Candara" pitchFamily="34" charset="0"/>
            </a:endParaRPr>
          </a:p>
        </p:txBody>
      </p:sp>
      <p:sp>
        <p:nvSpPr>
          <p:cNvPr id="9" name="2 CuadroTexto"/>
          <p:cNvSpPr txBox="1"/>
          <p:nvPr/>
        </p:nvSpPr>
        <p:spPr>
          <a:xfrm>
            <a:off x="251520" y="1232852"/>
            <a:ext cx="11698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Consideraciones de los Rubros de Apoyo</a:t>
            </a:r>
            <a:endParaRPr lang="es-MX" sz="2400" dirty="0">
              <a:latin typeface="Candara" panose="020E0502030303020204" pitchFamily="34" charset="0"/>
            </a:endParaRPr>
          </a:p>
        </p:txBody>
      </p:sp>
      <p:sp>
        <p:nvSpPr>
          <p:cNvPr id="10" name="Rectángulo 2"/>
          <p:cNvSpPr/>
          <p:nvPr/>
        </p:nvSpPr>
        <p:spPr>
          <a:xfrm>
            <a:off x="321947" y="6408288"/>
            <a:ext cx="3653932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>
                <a:latin typeface="Candara" panose="020E0502030303020204" pitchFamily="34" charset="0"/>
              </a:rPr>
              <a:t>Paola Rodríguez</a:t>
            </a:r>
            <a:endParaRPr lang="es-MX" b="1" dirty="0">
              <a:latin typeface="Candara" panose="020E0502030303020204" pitchFamily="34" charset="0"/>
            </a:endParaRPr>
          </a:p>
        </p:txBody>
      </p:sp>
      <p:grpSp>
        <p:nvGrpSpPr>
          <p:cNvPr id="12" name="Grupo 24"/>
          <p:cNvGrpSpPr/>
          <p:nvPr/>
        </p:nvGrpSpPr>
        <p:grpSpPr>
          <a:xfrm>
            <a:off x="81427" y="6326975"/>
            <a:ext cx="565928" cy="531957"/>
            <a:chOff x="179512" y="764864"/>
            <a:chExt cx="1440000" cy="1440000"/>
          </a:xfrm>
        </p:grpSpPr>
        <p:sp>
          <p:nvSpPr>
            <p:cNvPr id="13" name="Elipse 25"/>
            <p:cNvSpPr/>
            <p:nvPr/>
          </p:nvSpPr>
          <p:spPr>
            <a:xfrm>
              <a:off x="179512" y="764864"/>
              <a:ext cx="1440000" cy="1440000"/>
            </a:xfrm>
            <a:prstGeom prst="ellipse">
              <a:avLst/>
            </a:prstGeom>
            <a:solidFill>
              <a:srgbClr val="6CA2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b="1" dirty="0">
                  <a:latin typeface="Candara" panose="020E0502030303020204" pitchFamily="34" charset="0"/>
                </a:rPr>
                <a:t>3</a:t>
              </a:r>
            </a:p>
          </p:txBody>
        </p:sp>
        <p:sp>
          <p:nvSpPr>
            <p:cNvPr id="14" name="Anillo 26"/>
            <p:cNvSpPr/>
            <p:nvPr/>
          </p:nvSpPr>
          <p:spPr>
            <a:xfrm>
              <a:off x="251512" y="832650"/>
              <a:ext cx="1296000" cy="1296000"/>
            </a:xfrm>
            <a:prstGeom prst="donut">
              <a:avLst>
                <a:gd name="adj" fmla="val 85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8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204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264" y="3616622"/>
            <a:ext cx="12192000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s-MX" sz="4800" dirty="0" smtClean="0">
                <a:solidFill>
                  <a:prstClr val="white"/>
                </a:solidFill>
                <a:latin typeface="Candara" panose="020E0502030303020204" pitchFamily="34" charset="0"/>
              </a:rPr>
              <a:t>4. Otorgamiento </a:t>
            </a:r>
            <a:r>
              <a:rPr lang="es-MX" sz="4800" dirty="0">
                <a:solidFill>
                  <a:prstClr val="white"/>
                </a:solidFill>
                <a:latin typeface="Candara" panose="020E0502030303020204" pitchFamily="34" charset="0"/>
              </a:rPr>
              <a:t>de </a:t>
            </a:r>
            <a:r>
              <a:rPr lang="es-MX" sz="4800" dirty="0" smtClean="0">
                <a:solidFill>
                  <a:prstClr val="white"/>
                </a:solidFill>
                <a:latin typeface="Candara" panose="020E0502030303020204" pitchFamily="34" charset="0"/>
              </a:rPr>
              <a:t>recursos</a:t>
            </a:r>
            <a:endParaRPr lang="es-MX" sz="4800" dirty="0">
              <a:solidFill>
                <a:prstClr val="white"/>
              </a:solidFill>
              <a:latin typeface="Candara" panose="020E050203030302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70" y="928323"/>
            <a:ext cx="5373108" cy="230425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39" y="5937667"/>
            <a:ext cx="2684304" cy="9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 Título"/>
          <p:cNvSpPr txBox="1">
            <a:spLocks/>
          </p:cNvSpPr>
          <p:nvPr/>
        </p:nvSpPr>
        <p:spPr>
          <a:xfrm>
            <a:off x="0" y="245725"/>
            <a:ext cx="9956800" cy="4953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 smtClean="0">
                <a:solidFill>
                  <a:srgbClr val="8CD600"/>
                </a:solidFill>
                <a:latin typeface="Candara" pitchFamily="34" charset="0"/>
              </a:rPr>
              <a:t>Aperturas de cuenta</a:t>
            </a:r>
            <a:endParaRPr lang="es-ES" sz="2400" b="1" dirty="0">
              <a:solidFill>
                <a:srgbClr val="8CD600"/>
              </a:solidFill>
              <a:latin typeface="Candara" pitchFamily="34" charset="0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41" y="0"/>
            <a:ext cx="3023659" cy="129669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94946" y="3282015"/>
            <a:ext cx="3073277" cy="64633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defTabSz="914400">
              <a:spcBef>
                <a:spcPct val="0"/>
              </a:spcBef>
            </a:pPr>
            <a:r>
              <a:rPr lang="es-MX" sz="2400" b="1" dirty="0">
                <a:solidFill>
                  <a:srgbClr val="8CD600"/>
                </a:solidFill>
                <a:latin typeface="Candara" pitchFamily="34" charset="0"/>
                <a:ea typeface="+mj-ea"/>
                <a:cs typeface="+mj-cs"/>
              </a:rPr>
              <a:t>Características</a:t>
            </a:r>
            <a:endParaRPr lang="es-MX" sz="3600" b="1" dirty="0">
              <a:solidFill>
                <a:srgbClr val="8CD600"/>
              </a:solidFill>
              <a:latin typeface="Candara" pitchFamily="34" charset="0"/>
              <a:ea typeface="+mj-ea"/>
              <a:cs typeface="+mj-cs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31092113"/>
              </p:ext>
            </p:extLst>
          </p:nvPr>
        </p:nvGraphicFramePr>
        <p:xfrm>
          <a:off x="1837509" y="986750"/>
          <a:ext cx="884266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ángulo 2"/>
          <p:cNvSpPr/>
          <p:nvPr/>
        </p:nvSpPr>
        <p:spPr>
          <a:xfrm>
            <a:off x="321947" y="6408288"/>
            <a:ext cx="3653932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>
                <a:latin typeface="Candara" panose="020E0502030303020204" pitchFamily="34" charset="0"/>
              </a:rPr>
              <a:t>Oscar Armando </a:t>
            </a:r>
            <a:r>
              <a:rPr lang="es-MX" b="1" dirty="0">
                <a:latin typeface="Candara" panose="020E0502030303020204" pitchFamily="34" charset="0"/>
              </a:rPr>
              <a:t>Santana</a:t>
            </a:r>
          </a:p>
        </p:txBody>
      </p:sp>
      <p:grpSp>
        <p:nvGrpSpPr>
          <p:cNvPr id="11" name="Grupo 24"/>
          <p:cNvGrpSpPr/>
          <p:nvPr/>
        </p:nvGrpSpPr>
        <p:grpSpPr>
          <a:xfrm>
            <a:off x="81427" y="6326975"/>
            <a:ext cx="565928" cy="531957"/>
            <a:chOff x="179512" y="764864"/>
            <a:chExt cx="1440000" cy="1440000"/>
          </a:xfrm>
        </p:grpSpPr>
        <p:sp>
          <p:nvSpPr>
            <p:cNvPr id="12" name="Elipse 25"/>
            <p:cNvSpPr/>
            <p:nvPr/>
          </p:nvSpPr>
          <p:spPr>
            <a:xfrm>
              <a:off x="179512" y="764864"/>
              <a:ext cx="1440000" cy="1440000"/>
            </a:xfrm>
            <a:prstGeom prst="ellipse">
              <a:avLst/>
            </a:prstGeom>
            <a:solidFill>
              <a:srgbClr val="6CA2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b="1" dirty="0">
                  <a:latin typeface="Candara" panose="020E0502030303020204" pitchFamily="34" charset="0"/>
                </a:rPr>
                <a:t>4</a:t>
              </a:r>
            </a:p>
          </p:txBody>
        </p:sp>
        <p:sp>
          <p:nvSpPr>
            <p:cNvPr id="13" name="Anillo 26"/>
            <p:cNvSpPr/>
            <p:nvPr/>
          </p:nvSpPr>
          <p:spPr>
            <a:xfrm>
              <a:off x="251512" y="832650"/>
              <a:ext cx="1296000" cy="1296000"/>
            </a:xfrm>
            <a:prstGeom prst="donut">
              <a:avLst>
                <a:gd name="adj" fmla="val 85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800" b="1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554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 Título"/>
          <p:cNvSpPr txBox="1">
            <a:spLocks/>
          </p:cNvSpPr>
          <p:nvPr/>
        </p:nvSpPr>
        <p:spPr>
          <a:xfrm>
            <a:off x="0" y="245725"/>
            <a:ext cx="9956800" cy="4953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 smtClean="0">
                <a:solidFill>
                  <a:srgbClr val="8CD600"/>
                </a:solidFill>
                <a:latin typeface="Candara" pitchFamily="34" charset="0"/>
              </a:rPr>
              <a:t>Ministración de los recursos</a:t>
            </a:r>
            <a:endParaRPr lang="es-ES" sz="2400" b="1" dirty="0">
              <a:solidFill>
                <a:srgbClr val="8CD600"/>
              </a:solidFill>
              <a:latin typeface="Candara" pitchFamily="34" charset="0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41" y="0"/>
            <a:ext cx="3023659" cy="1296696"/>
          </a:xfrm>
          <a:prstGeom prst="rect">
            <a:avLst/>
          </a:prstGeom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1236132" y="905982"/>
            <a:ext cx="9635067" cy="5429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Oficio de Ministración de Recursos</a:t>
            </a:r>
          </a:p>
          <a:p>
            <a:pPr marL="0" indent="0" algn="just">
              <a:buNone/>
            </a:pPr>
            <a:endParaRPr lang="es-MX" sz="1400" dirty="0">
              <a:latin typeface="Candara" panose="020E0502030303020204" pitchFamily="34" charset="0"/>
            </a:endParaRPr>
          </a:p>
          <a:p>
            <a:pPr algn="just"/>
            <a:r>
              <a:rPr lang="es-MX" sz="2000" dirty="0">
                <a:latin typeface="Candara" panose="020E0502030303020204" pitchFamily="34" charset="0"/>
              </a:rPr>
              <a:t>Para que la IE pueda emitir a los OP el oficio de ministración de recursos a los BEN se deberá contar con la siguiente información: </a:t>
            </a:r>
          </a:p>
          <a:p>
            <a:pPr marL="0" indent="0" algn="just">
              <a:buNone/>
            </a:pPr>
            <a:r>
              <a:rPr lang="es-MX" sz="2000" dirty="0">
                <a:latin typeface="Candara" panose="020E0502030303020204" pitchFamily="34" charset="0"/>
              </a:rPr>
              <a:t>       a) Convenio de Asignación de recursos debidamente </a:t>
            </a:r>
            <a:r>
              <a:rPr lang="es-MX" sz="2000" dirty="0" smtClean="0">
                <a:latin typeface="Candara" panose="020E0502030303020204" pitchFamily="34" charset="0"/>
              </a:rPr>
              <a:t>suscrito por las partes y </a:t>
            </a:r>
            <a:r>
              <a:rPr lang="es-MX" sz="2000" smtClean="0">
                <a:latin typeface="Candara" panose="020E0502030303020204" pitchFamily="34" charset="0"/>
              </a:rPr>
              <a:t>en     trámite </a:t>
            </a:r>
            <a:r>
              <a:rPr lang="es-MX" sz="2000" dirty="0" smtClean="0">
                <a:latin typeface="Candara" panose="020E0502030303020204" pitchFamily="34" charset="0"/>
              </a:rPr>
              <a:t>de registro ante la UAJ. </a:t>
            </a:r>
            <a:endParaRPr lang="es-MX" sz="2000" dirty="0">
              <a:latin typeface="Candara" panose="020E0502030303020204" pitchFamily="34" charset="0"/>
            </a:endParaRPr>
          </a:p>
          <a:p>
            <a:pPr marL="0" indent="0" algn="just">
              <a:buNone/>
            </a:pPr>
            <a:r>
              <a:rPr lang="es-MX" sz="2000" dirty="0">
                <a:latin typeface="Candara" panose="020E0502030303020204" pitchFamily="34" charset="0"/>
              </a:rPr>
              <a:t>       b) Cuenta bancaria correspondiente al BEN con las características antes citadas , </a:t>
            </a:r>
          </a:p>
          <a:p>
            <a:pPr marL="0" indent="0" algn="just">
              <a:buNone/>
            </a:pPr>
            <a:r>
              <a:rPr lang="es-MX" sz="2000" dirty="0">
                <a:latin typeface="Candara" panose="020E0502030303020204" pitchFamily="34" charset="0"/>
              </a:rPr>
              <a:t>             asimismo deberá enviar el BEN una carta bajo protesta de decir verdad que la </a:t>
            </a:r>
          </a:p>
          <a:p>
            <a:pPr marL="0" indent="0" algn="just">
              <a:buNone/>
            </a:pPr>
            <a:r>
              <a:rPr lang="es-MX" sz="2000" dirty="0">
                <a:latin typeface="Candara" panose="020E0502030303020204" pitchFamily="34" charset="0"/>
              </a:rPr>
              <a:t>             cuenta bancaria cumple con lo establecido en las ROP y COP, además de </a:t>
            </a:r>
          </a:p>
          <a:p>
            <a:pPr marL="0" indent="0" algn="just">
              <a:buNone/>
            </a:pPr>
            <a:r>
              <a:rPr lang="es-MX" sz="2000" dirty="0">
                <a:latin typeface="Candara" panose="020E0502030303020204" pitchFamily="34" charset="0"/>
              </a:rPr>
              <a:t>             enviar el contrato de la apertura de la cuenta bancaria completo y la carta de </a:t>
            </a:r>
          </a:p>
          <a:p>
            <a:pPr marL="0" indent="0" algn="just">
              <a:buNone/>
            </a:pPr>
            <a:r>
              <a:rPr lang="es-MX" sz="2000" dirty="0">
                <a:latin typeface="Candara" panose="020E0502030303020204" pitchFamily="34" charset="0"/>
              </a:rPr>
              <a:t>             certificación de la cuenta bancaria. </a:t>
            </a:r>
          </a:p>
          <a:p>
            <a:pPr marL="0" indent="0" algn="just">
              <a:buNone/>
            </a:pPr>
            <a:endParaRPr lang="es-MX" sz="2000" dirty="0">
              <a:latin typeface="Candara" panose="020E0502030303020204" pitchFamily="34" charset="0"/>
            </a:endParaRPr>
          </a:p>
          <a:p>
            <a:pPr marL="0" indent="0" algn="just">
              <a:buNone/>
            </a:pPr>
            <a:r>
              <a:rPr lang="es-MX" sz="2000" dirty="0">
                <a:latin typeface="Candara" panose="020E0502030303020204" pitchFamily="34" charset="0"/>
              </a:rPr>
              <a:t>Estos documentos deberán ser enviados al Organismo Promotor, y éste a su vez a la IE.</a:t>
            </a:r>
            <a:r>
              <a:rPr lang="es-MX" sz="2000" b="1" dirty="0">
                <a:latin typeface="Candara" panose="020E0502030303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s-MX" sz="2000" dirty="0">
                <a:latin typeface="Candara" panose="020E0502030303020204" pitchFamily="34" charset="0"/>
              </a:rPr>
              <a:t>Una vez que el Organismo Promotor ministre los recursos al Ben, deberá enviar a la IE la respuesta correspondiente al Oficio de ministración </a:t>
            </a:r>
            <a:r>
              <a:rPr lang="es-MX" sz="2000" dirty="0">
                <a:solidFill>
                  <a:srgbClr val="FF0000"/>
                </a:solidFill>
                <a:latin typeface="Candara" panose="020E0502030303020204" pitchFamily="34" charset="0"/>
              </a:rPr>
              <a:t>(Anexo H)</a:t>
            </a:r>
          </a:p>
        </p:txBody>
      </p:sp>
      <p:sp>
        <p:nvSpPr>
          <p:cNvPr id="11" name="Rectángulo 2"/>
          <p:cNvSpPr/>
          <p:nvPr/>
        </p:nvSpPr>
        <p:spPr>
          <a:xfrm>
            <a:off x="321947" y="6408288"/>
            <a:ext cx="3653932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>
                <a:latin typeface="Candara" panose="020E0502030303020204" pitchFamily="34" charset="0"/>
              </a:rPr>
              <a:t>Oscar Armando </a:t>
            </a:r>
            <a:r>
              <a:rPr lang="es-MX" b="1" dirty="0">
                <a:latin typeface="Candara" panose="020E0502030303020204" pitchFamily="34" charset="0"/>
              </a:rPr>
              <a:t>Santana</a:t>
            </a:r>
          </a:p>
        </p:txBody>
      </p:sp>
      <p:grpSp>
        <p:nvGrpSpPr>
          <p:cNvPr id="12" name="Grupo 24"/>
          <p:cNvGrpSpPr/>
          <p:nvPr/>
        </p:nvGrpSpPr>
        <p:grpSpPr>
          <a:xfrm>
            <a:off x="81427" y="6326975"/>
            <a:ext cx="565928" cy="531957"/>
            <a:chOff x="179512" y="764864"/>
            <a:chExt cx="1440000" cy="1440000"/>
          </a:xfrm>
        </p:grpSpPr>
        <p:sp>
          <p:nvSpPr>
            <p:cNvPr id="13" name="Elipse 25"/>
            <p:cNvSpPr/>
            <p:nvPr/>
          </p:nvSpPr>
          <p:spPr>
            <a:xfrm>
              <a:off x="179512" y="764864"/>
              <a:ext cx="1440000" cy="1440000"/>
            </a:xfrm>
            <a:prstGeom prst="ellipse">
              <a:avLst/>
            </a:prstGeom>
            <a:solidFill>
              <a:srgbClr val="6CA2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b="1" dirty="0">
                  <a:latin typeface="Candara" panose="020E0502030303020204" pitchFamily="34" charset="0"/>
                </a:rPr>
                <a:t>4</a:t>
              </a:r>
            </a:p>
          </p:txBody>
        </p:sp>
        <p:sp>
          <p:nvSpPr>
            <p:cNvPr id="14" name="Anillo 26"/>
            <p:cNvSpPr/>
            <p:nvPr/>
          </p:nvSpPr>
          <p:spPr>
            <a:xfrm>
              <a:off x="251512" y="832650"/>
              <a:ext cx="1296000" cy="1296000"/>
            </a:xfrm>
            <a:prstGeom prst="donut">
              <a:avLst>
                <a:gd name="adj" fmla="val 85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800" b="1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296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41" y="0"/>
            <a:ext cx="3023659" cy="1296696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624289" y="1657541"/>
          <a:ext cx="5565496" cy="297307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843421"/>
                <a:gridCol w="3722075"/>
              </a:tblGrid>
              <a:tr h="542352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Tipo de OP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DÍAS PARA MINISTRAR</a:t>
                      </a:r>
                      <a:endParaRPr lang="es-MX" dirty="0"/>
                    </a:p>
                  </a:txBody>
                  <a:tcPr/>
                </a:tc>
              </a:tr>
              <a:tr h="1074843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OE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dirty="0" smtClean="0"/>
                        <a:t>5 días</a:t>
                      </a:r>
                      <a:r>
                        <a:rPr lang="es-MX" baseline="0" dirty="0" smtClean="0"/>
                        <a:t> después de recibido en electrónico el Oficio de Ministración</a:t>
                      </a:r>
                      <a:endParaRPr lang="es-MX" dirty="0"/>
                    </a:p>
                  </a:txBody>
                  <a:tcPr anchor="ctr"/>
                </a:tc>
              </a:tr>
              <a:tr h="1355879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EF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15 días </a:t>
                      </a:r>
                      <a:r>
                        <a:rPr lang="es-MX" baseline="0" dirty="0" smtClean="0"/>
                        <a:t>después de recibido en electrónico el Oficio de Ministración</a:t>
                      </a:r>
                      <a:endParaRPr lang="es-MX" dirty="0" smtClean="0"/>
                    </a:p>
                    <a:p>
                      <a:pPr algn="just"/>
                      <a:endParaRPr lang="es-MX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6864756" y="2372649"/>
            <a:ext cx="4607169" cy="1709530"/>
          </a:xfrm>
          <a:prstGeom prst="rect">
            <a:avLst/>
          </a:prstGeom>
          <a:solidFill>
            <a:srgbClr val="92D050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El recurso deberá ser ejercido al 31 de diciembre del ejercicio fiscal correspondiente, únicamente por la IE y los Organismos Promotores.</a:t>
            </a:r>
            <a:endParaRPr lang="es-MX" sz="2400" b="1" dirty="0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0" y="245725"/>
            <a:ext cx="9956800" cy="4953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 smtClean="0">
                <a:solidFill>
                  <a:srgbClr val="8CD600"/>
                </a:solidFill>
                <a:latin typeface="Candara" pitchFamily="34" charset="0"/>
              </a:rPr>
              <a:t>Ministración de los recursos</a:t>
            </a:r>
            <a:endParaRPr lang="es-ES" sz="2400" b="1" dirty="0">
              <a:solidFill>
                <a:srgbClr val="8CD600"/>
              </a:solidFill>
              <a:latin typeface="Candara" pitchFamily="34" charset="0"/>
            </a:endParaRPr>
          </a:p>
        </p:txBody>
      </p:sp>
      <p:sp>
        <p:nvSpPr>
          <p:cNvPr id="11" name="Rectángulo 2"/>
          <p:cNvSpPr/>
          <p:nvPr/>
        </p:nvSpPr>
        <p:spPr>
          <a:xfrm>
            <a:off x="321947" y="6408288"/>
            <a:ext cx="3653932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>
                <a:latin typeface="Candara" panose="020E0502030303020204" pitchFamily="34" charset="0"/>
              </a:rPr>
              <a:t>Oscar Armando </a:t>
            </a:r>
            <a:r>
              <a:rPr lang="es-MX" b="1" dirty="0">
                <a:latin typeface="Candara" panose="020E0502030303020204" pitchFamily="34" charset="0"/>
              </a:rPr>
              <a:t>Santana</a:t>
            </a:r>
          </a:p>
        </p:txBody>
      </p:sp>
      <p:grpSp>
        <p:nvGrpSpPr>
          <p:cNvPr id="13" name="Grupo 24"/>
          <p:cNvGrpSpPr/>
          <p:nvPr/>
        </p:nvGrpSpPr>
        <p:grpSpPr>
          <a:xfrm>
            <a:off x="81427" y="6326975"/>
            <a:ext cx="565928" cy="531957"/>
            <a:chOff x="179512" y="764864"/>
            <a:chExt cx="1440000" cy="1440000"/>
          </a:xfrm>
        </p:grpSpPr>
        <p:sp>
          <p:nvSpPr>
            <p:cNvPr id="14" name="Elipse 25"/>
            <p:cNvSpPr/>
            <p:nvPr/>
          </p:nvSpPr>
          <p:spPr>
            <a:xfrm>
              <a:off x="179512" y="764864"/>
              <a:ext cx="1440000" cy="1440000"/>
            </a:xfrm>
            <a:prstGeom prst="ellipse">
              <a:avLst/>
            </a:prstGeom>
            <a:solidFill>
              <a:srgbClr val="6CA2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b="1" dirty="0">
                  <a:latin typeface="Candara" panose="020E0502030303020204" pitchFamily="34" charset="0"/>
                </a:rPr>
                <a:t>4</a:t>
              </a:r>
            </a:p>
          </p:txBody>
        </p:sp>
        <p:sp>
          <p:nvSpPr>
            <p:cNvPr id="15" name="Anillo 26"/>
            <p:cNvSpPr/>
            <p:nvPr/>
          </p:nvSpPr>
          <p:spPr>
            <a:xfrm>
              <a:off x="251512" y="832650"/>
              <a:ext cx="1296000" cy="1296000"/>
            </a:xfrm>
            <a:prstGeom prst="donut">
              <a:avLst>
                <a:gd name="adj" fmla="val 85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800" b="1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276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 Título"/>
          <p:cNvSpPr txBox="1">
            <a:spLocks/>
          </p:cNvSpPr>
          <p:nvPr/>
        </p:nvSpPr>
        <p:spPr>
          <a:xfrm>
            <a:off x="0" y="153048"/>
            <a:ext cx="9956800" cy="4953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b="1" dirty="0" smtClean="0">
                <a:solidFill>
                  <a:srgbClr val="8CD600"/>
                </a:solidFill>
                <a:latin typeface="Candara" pitchFamily="34" charset="0"/>
              </a:rPr>
              <a:t> Reintegros</a:t>
            </a:r>
            <a:endParaRPr lang="es-ES" sz="3600" b="1" dirty="0">
              <a:solidFill>
                <a:srgbClr val="8CD600"/>
              </a:solidFill>
              <a:latin typeface="Candara" pitchFamily="34" charset="0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41" y="0"/>
            <a:ext cx="3023659" cy="1296696"/>
          </a:xfrm>
          <a:prstGeom prst="rect">
            <a:avLst/>
          </a:prstGeom>
        </p:spPr>
      </p:pic>
      <p:sp>
        <p:nvSpPr>
          <p:cNvPr id="10" name="2 Marcador de contenido"/>
          <p:cNvSpPr txBox="1">
            <a:spLocks/>
          </p:cNvSpPr>
          <p:nvPr/>
        </p:nvSpPr>
        <p:spPr>
          <a:xfrm>
            <a:off x="742950" y="1212348"/>
            <a:ext cx="10934700" cy="5085054"/>
          </a:xfrm>
          <a:prstGeom prst="rect">
            <a:avLst/>
          </a:prstGeom>
          <a:solidFill>
            <a:srgbClr val="8CD600"/>
          </a:solidFill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2813">
              <a:buNone/>
            </a:pPr>
            <a:r>
              <a:rPr lang="es-MX" sz="2400" b="1" dirty="0"/>
              <a:t>Reintegros</a:t>
            </a:r>
          </a:p>
          <a:p>
            <a:pPr marL="0" indent="0" algn="just" defTabSz="912813">
              <a:buNone/>
            </a:pPr>
            <a:endParaRPr lang="es-MX" sz="2400" dirty="0"/>
          </a:p>
          <a:p>
            <a:pPr marL="0" indent="0" algn="just" defTabSz="912813">
              <a:buNone/>
            </a:pPr>
            <a:r>
              <a:rPr lang="es-MX" sz="2400" dirty="0"/>
              <a:t>1) Si el Recurso Federal </a:t>
            </a:r>
            <a:r>
              <a:rPr lang="es-MX" sz="2400" b="1" dirty="0"/>
              <a:t>no ha sido </a:t>
            </a:r>
            <a:r>
              <a:rPr lang="es-MX" sz="2400" b="1" dirty="0" smtClean="0"/>
              <a:t>comprobado </a:t>
            </a:r>
            <a:r>
              <a:rPr lang="es-MX" sz="2400" dirty="0"/>
              <a:t>correctamente (por ahorros, comprobaciones parciales, cancelaciones y sanciones), la I.E. solicitará el reintegro correspondiente para su pago a la TESOFE.</a:t>
            </a:r>
          </a:p>
          <a:p>
            <a:pPr marL="0" indent="0" algn="just" defTabSz="912813">
              <a:buNone/>
            </a:pPr>
            <a:endParaRPr lang="es-MX" sz="2400" dirty="0"/>
          </a:p>
          <a:p>
            <a:pPr marL="0" indent="0" algn="just" defTabSz="912813">
              <a:buNone/>
            </a:pPr>
            <a:r>
              <a:rPr lang="es-MX" sz="2400" dirty="0"/>
              <a:t>2) Aplicará </a:t>
            </a:r>
            <a:r>
              <a:rPr lang="es-MX" sz="2400" b="1" dirty="0"/>
              <a:t>en caso de no documentar en el Reporte Final </a:t>
            </a:r>
            <a:r>
              <a:rPr lang="es-MX" sz="2400" dirty="0"/>
              <a:t>metas, indicadores, entregables, así como los recursos no ejercidos o remanentes en la cuenta del PROSOFT. La Instancia </a:t>
            </a:r>
            <a:r>
              <a:rPr lang="es-MX" sz="2400" b="1" dirty="0"/>
              <a:t>Ejecutora determinará el monto a reintegrar, mismo que será comunicado al beneficiario a través del Organismo Promotor</a:t>
            </a:r>
          </a:p>
          <a:p>
            <a:pPr marL="0" indent="0" algn="just" defTabSz="912813">
              <a:buNone/>
            </a:pPr>
            <a:endParaRPr lang="es-MX" sz="2400" dirty="0"/>
          </a:p>
          <a:p>
            <a:pPr marL="0" indent="0" algn="just" defTabSz="912813">
              <a:buNone/>
            </a:pPr>
            <a:r>
              <a:rPr lang="es-MX" sz="2400" u="sng" dirty="0"/>
              <a:t>Todo reintegro debe ir acompañado de su carta </a:t>
            </a:r>
            <a:r>
              <a:rPr lang="es-MX" sz="2400" u="sng" dirty="0" smtClean="0"/>
              <a:t>motivo.</a:t>
            </a:r>
            <a:endParaRPr lang="es-MX" sz="2400" u="sng" dirty="0"/>
          </a:p>
          <a:p>
            <a:pPr marL="0" indent="0" algn="just" defTabSz="912813">
              <a:buNone/>
            </a:pPr>
            <a:endParaRPr lang="es-MX" sz="2800" dirty="0"/>
          </a:p>
        </p:txBody>
      </p:sp>
      <p:sp>
        <p:nvSpPr>
          <p:cNvPr id="9" name="Rectángulo 2"/>
          <p:cNvSpPr/>
          <p:nvPr/>
        </p:nvSpPr>
        <p:spPr>
          <a:xfrm>
            <a:off x="321947" y="6408288"/>
            <a:ext cx="3653932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>
                <a:latin typeface="Candara" panose="020E0502030303020204" pitchFamily="34" charset="0"/>
              </a:rPr>
              <a:t>Oscar Armando </a:t>
            </a:r>
            <a:r>
              <a:rPr lang="es-MX" b="1" dirty="0">
                <a:latin typeface="Candara" panose="020E0502030303020204" pitchFamily="34" charset="0"/>
              </a:rPr>
              <a:t>Santana</a:t>
            </a:r>
          </a:p>
        </p:txBody>
      </p:sp>
      <p:grpSp>
        <p:nvGrpSpPr>
          <p:cNvPr id="11" name="Grupo 24"/>
          <p:cNvGrpSpPr/>
          <p:nvPr/>
        </p:nvGrpSpPr>
        <p:grpSpPr>
          <a:xfrm>
            <a:off x="81427" y="6326975"/>
            <a:ext cx="565928" cy="531957"/>
            <a:chOff x="179512" y="764864"/>
            <a:chExt cx="1440000" cy="1440000"/>
          </a:xfrm>
        </p:grpSpPr>
        <p:sp>
          <p:nvSpPr>
            <p:cNvPr id="12" name="Elipse 25"/>
            <p:cNvSpPr/>
            <p:nvPr/>
          </p:nvSpPr>
          <p:spPr>
            <a:xfrm>
              <a:off x="179512" y="764864"/>
              <a:ext cx="1440000" cy="1440000"/>
            </a:xfrm>
            <a:prstGeom prst="ellipse">
              <a:avLst/>
            </a:prstGeom>
            <a:solidFill>
              <a:srgbClr val="6CA2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b="1" dirty="0">
                  <a:latin typeface="Candara" panose="020E0502030303020204" pitchFamily="34" charset="0"/>
                </a:rPr>
                <a:t>4</a:t>
              </a:r>
            </a:p>
          </p:txBody>
        </p:sp>
        <p:sp>
          <p:nvSpPr>
            <p:cNvPr id="13" name="Anillo 26"/>
            <p:cNvSpPr/>
            <p:nvPr/>
          </p:nvSpPr>
          <p:spPr>
            <a:xfrm>
              <a:off x="251512" y="832650"/>
              <a:ext cx="1296000" cy="1296000"/>
            </a:xfrm>
            <a:prstGeom prst="donut">
              <a:avLst>
                <a:gd name="adj" fmla="val 85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800" b="1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925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 Título"/>
          <p:cNvSpPr txBox="1">
            <a:spLocks/>
          </p:cNvSpPr>
          <p:nvPr/>
        </p:nvSpPr>
        <p:spPr>
          <a:xfrm>
            <a:off x="0" y="153048"/>
            <a:ext cx="9956800" cy="4953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b="1" dirty="0" smtClean="0">
                <a:solidFill>
                  <a:srgbClr val="8CD600"/>
                </a:solidFill>
                <a:latin typeface="Candara" pitchFamily="34" charset="0"/>
              </a:rPr>
              <a:t>Carta Motivo de Reintegro  </a:t>
            </a:r>
            <a:endParaRPr lang="es-ES" sz="3600" b="1" dirty="0">
              <a:solidFill>
                <a:srgbClr val="8CD600"/>
              </a:solidFill>
              <a:latin typeface="Candara" pitchFamily="34" charset="0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41" y="0"/>
            <a:ext cx="3023659" cy="1296696"/>
          </a:xfrm>
          <a:prstGeom prst="rect">
            <a:avLst/>
          </a:prstGeom>
        </p:spPr>
      </p:pic>
      <p:sp>
        <p:nvSpPr>
          <p:cNvPr id="5" name="2 Rectángulo"/>
          <p:cNvSpPr/>
          <p:nvPr/>
        </p:nvSpPr>
        <p:spPr>
          <a:xfrm>
            <a:off x="7667588" y="2984567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Formato Carta Motivo Reintegro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39"/>
          <a:stretch/>
        </p:blipFill>
        <p:spPr bwMode="auto">
          <a:xfrm>
            <a:off x="405203" y="759546"/>
            <a:ext cx="7458805" cy="561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nillo 22"/>
          <p:cNvSpPr/>
          <p:nvPr/>
        </p:nvSpPr>
        <p:spPr>
          <a:xfrm>
            <a:off x="11626608" y="6370134"/>
            <a:ext cx="509335" cy="478761"/>
          </a:xfrm>
          <a:prstGeom prst="donut">
            <a:avLst>
              <a:gd name="adj" fmla="val 85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 b="1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7" t="93201" r="297" b="-632"/>
          <a:stretch/>
        </p:blipFill>
        <p:spPr bwMode="auto">
          <a:xfrm>
            <a:off x="357856" y="6323037"/>
            <a:ext cx="7430509" cy="5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71853" y="759546"/>
            <a:ext cx="7458805" cy="6117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2"/>
          <p:cNvSpPr/>
          <p:nvPr/>
        </p:nvSpPr>
        <p:spPr>
          <a:xfrm>
            <a:off x="8482011" y="6398133"/>
            <a:ext cx="3653932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>
                <a:latin typeface="Candara" panose="020E0502030303020204" pitchFamily="34" charset="0"/>
              </a:rPr>
              <a:t>Oscar Armando </a:t>
            </a:r>
            <a:r>
              <a:rPr lang="es-MX" b="1" dirty="0">
                <a:latin typeface="Candara" panose="020E0502030303020204" pitchFamily="34" charset="0"/>
              </a:rPr>
              <a:t>Santana</a:t>
            </a:r>
          </a:p>
        </p:txBody>
      </p:sp>
      <p:grpSp>
        <p:nvGrpSpPr>
          <p:cNvPr id="10" name="Grupo 24"/>
          <p:cNvGrpSpPr/>
          <p:nvPr/>
        </p:nvGrpSpPr>
        <p:grpSpPr>
          <a:xfrm>
            <a:off x="8274690" y="6310605"/>
            <a:ext cx="565928" cy="531957"/>
            <a:chOff x="179512" y="764864"/>
            <a:chExt cx="1440000" cy="1440000"/>
          </a:xfrm>
        </p:grpSpPr>
        <p:sp>
          <p:nvSpPr>
            <p:cNvPr id="13" name="Elipse 25"/>
            <p:cNvSpPr/>
            <p:nvPr/>
          </p:nvSpPr>
          <p:spPr>
            <a:xfrm>
              <a:off x="179512" y="764864"/>
              <a:ext cx="1440000" cy="1440000"/>
            </a:xfrm>
            <a:prstGeom prst="ellipse">
              <a:avLst/>
            </a:prstGeom>
            <a:solidFill>
              <a:srgbClr val="6CA2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b="1" dirty="0">
                  <a:latin typeface="Candara" panose="020E0502030303020204" pitchFamily="34" charset="0"/>
                </a:rPr>
                <a:t>4</a:t>
              </a:r>
            </a:p>
          </p:txBody>
        </p:sp>
        <p:sp>
          <p:nvSpPr>
            <p:cNvPr id="14" name="Anillo 26"/>
            <p:cNvSpPr/>
            <p:nvPr/>
          </p:nvSpPr>
          <p:spPr>
            <a:xfrm>
              <a:off x="251512" y="832650"/>
              <a:ext cx="1296000" cy="1296000"/>
            </a:xfrm>
            <a:prstGeom prst="donut">
              <a:avLst>
                <a:gd name="adj" fmla="val 85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800" b="1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49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rma libre 26"/>
          <p:cNvSpPr/>
          <p:nvPr/>
        </p:nvSpPr>
        <p:spPr>
          <a:xfrm>
            <a:off x="3887719" y="5131719"/>
            <a:ext cx="4475935" cy="1194917"/>
          </a:xfrm>
          <a:custGeom>
            <a:avLst/>
            <a:gdLst>
              <a:gd name="connsiteX0" fmla="*/ 0 w 4475935"/>
              <a:gd name="connsiteY0" fmla="*/ 119492 h 1194917"/>
              <a:gd name="connsiteX1" fmla="*/ 119492 w 4475935"/>
              <a:gd name="connsiteY1" fmla="*/ 0 h 1194917"/>
              <a:gd name="connsiteX2" fmla="*/ 4356443 w 4475935"/>
              <a:gd name="connsiteY2" fmla="*/ 0 h 1194917"/>
              <a:gd name="connsiteX3" fmla="*/ 4475935 w 4475935"/>
              <a:gd name="connsiteY3" fmla="*/ 119492 h 1194917"/>
              <a:gd name="connsiteX4" fmla="*/ 4475935 w 4475935"/>
              <a:gd name="connsiteY4" fmla="*/ 1075425 h 1194917"/>
              <a:gd name="connsiteX5" fmla="*/ 4356443 w 4475935"/>
              <a:gd name="connsiteY5" fmla="*/ 1194917 h 1194917"/>
              <a:gd name="connsiteX6" fmla="*/ 119492 w 4475935"/>
              <a:gd name="connsiteY6" fmla="*/ 1194917 h 1194917"/>
              <a:gd name="connsiteX7" fmla="*/ 0 w 4475935"/>
              <a:gd name="connsiteY7" fmla="*/ 1075425 h 1194917"/>
              <a:gd name="connsiteX8" fmla="*/ 0 w 4475935"/>
              <a:gd name="connsiteY8" fmla="*/ 119492 h 1194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75935" h="1194917">
                <a:moveTo>
                  <a:pt x="0" y="119492"/>
                </a:moveTo>
                <a:cubicBezTo>
                  <a:pt x="0" y="53498"/>
                  <a:pt x="53498" y="0"/>
                  <a:pt x="119492" y="0"/>
                </a:cubicBezTo>
                <a:lnTo>
                  <a:pt x="4356443" y="0"/>
                </a:lnTo>
                <a:cubicBezTo>
                  <a:pt x="4422437" y="0"/>
                  <a:pt x="4475935" y="53498"/>
                  <a:pt x="4475935" y="119492"/>
                </a:cubicBezTo>
                <a:lnTo>
                  <a:pt x="4475935" y="1075425"/>
                </a:lnTo>
                <a:cubicBezTo>
                  <a:pt x="4475935" y="1141419"/>
                  <a:pt x="4422437" y="1194917"/>
                  <a:pt x="4356443" y="1194917"/>
                </a:cubicBezTo>
                <a:lnTo>
                  <a:pt x="119492" y="1194917"/>
                </a:lnTo>
                <a:cubicBezTo>
                  <a:pt x="53498" y="1194917"/>
                  <a:pt x="0" y="1141419"/>
                  <a:pt x="0" y="1075425"/>
                </a:cubicBezTo>
                <a:lnTo>
                  <a:pt x="0" y="119492"/>
                </a:lnTo>
                <a:close/>
              </a:path>
            </a:pathLst>
          </a:custGeom>
          <a:noFill/>
          <a:ln w="41275">
            <a:noFill/>
            <a:prstDash val="solid"/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3258" tIns="68580" rIns="68581" bIns="68580" numCol="1" spcCol="1270" anchor="t" anchorCtr="0">
            <a:noAutofit/>
          </a:bodyPr>
          <a:lstStyle/>
          <a:p>
            <a:pPr marL="363538"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b="1" dirty="0" smtClean="0">
                <a:latin typeface="Candara" panose="020E0502030303020204" pitchFamily="34" charset="0"/>
              </a:rPr>
              <a:t>      Yonatan </a:t>
            </a:r>
            <a:r>
              <a:rPr lang="es-MX" b="1" dirty="0">
                <a:latin typeface="Candara" panose="020E0502030303020204" pitchFamily="34" charset="0"/>
              </a:rPr>
              <a:t>Ramírez </a:t>
            </a:r>
          </a:p>
          <a:p>
            <a:pPr marL="363538" lvl="1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1400" b="1" kern="1200" dirty="0" smtClean="0">
                <a:latin typeface="Candara" panose="020E0502030303020204" pitchFamily="34" charset="0"/>
              </a:rPr>
              <a:t>        Área de supervisión</a:t>
            </a:r>
          </a:p>
          <a:p>
            <a:pPr marL="363538" lvl="1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1400" b="1" kern="1200" dirty="0" smtClean="0">
                <a:latin typeface="Candara" panose="020E0502030303020204" pitchFamily="34" charset="0"/>
              </a:rPr>
              <a:t>        34178</a:t>
            </a:r>
            <a:endParaRPr lang="es-MX" sz="1400" b="1" kern="1200" dirty="0">
              <a:latin typeface="Candara" panose="020E0502030303020204" pitchFamily="34" charset="0"/>
            </a:endParaRPr>
          </a:p>
        </p:txBody>
      </p:sp>
      <p:sp>
        <p:nvSpPr>
          <p:cNvPr id="65" name="Forma libre 64"/>
          <p:cNvSpPr/>
          <p:nvPr/>
        </p:nvSpPr>
        <p:spPr>
          <a:xfrm>
            <a:off x="31192" y="5183709"/>
            <a:ext cx="4475935" cy="1194917"/>
          </a:xfrm>
          <a:custGeom>
            <a:avLst/>
            <a:gdLst>
              <a:gd name="connsiteX0" fmla="*/ 0 w 4475935"/>
              <a:gd name="connsiteY0" fmla="*/ 119492 h 1194917"/>
              <a:gd name="connsiteX1" fmla="*/ 119492 w 4475935"/>
              <a:gd name="connsiteY1" fmla="*/ 0 h 1194917"/>
              <a:gd name="connsiteX2" fmla="*/ 4356443 w 4475935"/>
              <a:gd name="connsiteY2" fmla="*/ 0 h 1194917"/>
              <a:gd name="connsiteX3" fmla="*/ 4475935 w 4475935"/>
              <a:gd name="connsiteY3" fmla="*/ 119492 h 1194917"/>
              <a:gd name="connsiteX4" fmla="*/ 4475935 w 4475935"/>
              <a:gd name="connsiteY4" fmla="*/ 1075425 h 1194917"/>
              <a:gd name="connsiteX5" fmla="*/ 4356443 w 4475935"/>
              <a:gd name="connsiteY5" fmla="*/ 1194917 h 1194917"/>
              <a:gd name="connsiteX6" fmla="*/ 119492 w 4475935"/>
              <a:gd name="connsiteY6" fmla="*/ 1194917 h 1194917"/>
              <a:gd name="connsiteX7" fmla="*/ 0 w 4475935"/>
              <a:gd name="connsiteY7" fmla="*/ 1075425 h 1194917"/>
              <a:gd name="connsiteX8" fmla="*/ 0 w 4475935"/>
              <a:gd name="connsiteY8" fmla="*/ 119492 h 1194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75935" h="1194917">
                <a:moveTo>
                  <a:pt x="0" y="119492"/>
                </a:moveTo>
                <a:cubicBezTo>
                  <a:pt x="0" y="53498"/>
                  <a:pt x="53498" y="0"/>
                  <a:pt x="119492" y="0"/>
                </a:cubicBezTo>
                <a:lnTo>
                  <a:pt x="4356443" y="0"/>
                </a:lnTo>
                <a:cubicBezTo>
                  <a:pt x="4422437" y="0"/>
                  <a:pt x="4475935" y="53498"/>
                  <a:pt x="4475935" y="119492"/>
                </a:cubicBezTo>
                <a:lnTo>
                  <a:pt x="4475935" y="1075425"/>
                </a:lnTo>
                <a:cubicBezTo>
                  <a:pt x="4475935" y="1141419"/>
                  <a:pt x="4422437" y="1194917"/>
                  <a:pt x="4356443" y="1194917"/>
                </a:cubicBezTo>
                <a:lnTo>
                  <a:pt x="119492" y="1194917"/>
                </a:lnTo>
                <a:cubicBezTo>
                  <a:pt x="53498" y="1194917"/>
                  <a:pt x="0" y="1141419"/>
                  <a:pt x="0" y="1075425"/>
                </a:cubicBezTo>
                <a:lnTo>
                  <a:pt x="0" y="119492"/>
                </a:lnTo>
                <a:close/>
              </a:path>
            </a:pathLst>
          </a:custGeom>
          <a:noFill/>
          <a:ln w="41275">
            <a:noFill/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3258" tIns="68580" rIns="68581" bIns="68580" numCol="1" spcCol="1270" anchor="t" anchorCtr="0">
            <a:noAutofit/>
          </a:bodyPr>
          <a:lstStyle/>
          <a:p>
            <a:pPr marL="363538"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b="1" dirty="0" smtClean="0"/>
              <a:t>Dorian Álvarez Estudiante</a:t>
            </a:r>
            <a:endParaRPr lang="es-MX" sz="1800" b="1" kern="1200" dirty="0"/>
          </a:p>
          <a:p>
            <a:pPr marL="77788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1400" b="1" dirty="0">
                <a:latin typeface="Candara" panose="020E0502030303020204" pitchFamily="34" charset="0"/>
              </a:rPr>
              <a:t> </a:t>
            </a:r>
            <a:r>
              <a:rPr lang="es-MX" sz="1400" b="1" dirty="0" smtClean="0">
                <a:latin typeface="Candara" panose="020E0502030303020204" pitchFamily="34" charset="0"/>
              </a:rPr>
              <a:t>       Área </a:t>
            </a:r>
            <a:r>
              <a:rPr lang="es-MX" sz="1400" b="1" dirty="0">
                <a:latin typeface="Candara" panose="020E0502030303020204" pitchFamily="34" charset="0"/>
              </a:rPr>
              <a:t>de Seguimiento</a:t>
            </a:r>
          </a:p>
          <a:p>
            <a:pPr marL="77788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1400" b="1" dirty="0" smtClean="0">
                <a:latin typeface="Candara" panose="020E0502030303020204" pitchFamily="34" charset="0"/>
              </a:rPr>
              <a:t>        34164</a:t>
            </a:r>
            <a:endParaRPr lang="es-MX" sz="1400" b="1" dirty="0">
              <a:latin typeface="Candara" panose="020E0502030303020204" pitchFamily="34" charset="0"/>
            </a:endParaRPr>
          </a:p>
        </p:txBody>
      </p:sp>
      <p:sp>
        <p:nvSpPr>
          <p:cNvPr id="25" name="Forma libre 24"/>
          <p:cNvSpPr/>
          <p:nvPr/>
        </p:nvSpPr>
        <p:spPr>
          <a:xfrm>
            <a:off x="25026" y="3569264"/>
            <a:ext cx="4475935" cy="1194917"/>
          </a:xfrm>
          <a:custGeom>
            <a:avLst/>
            <a:gdLst>
              <a:gd name="connsiteX0" fmla="*/ 0 w 4475935"/>
              <a:gd name="connsiteY0" fmla="*/ 119492 h 1194917"/>
              <a:gd name="connsiteX1" fmla="*/ 119492 w 4475935"/>
              <a:gd name="connsiteY1" fmla="*/ 0 h 1194917"/>
              <a:gd name="connsiteX2" fmla="*/ 4356443 w 4475935"/>
              <a:gd name="connsiteY2" fmla="*/ 0 h 1194917"/>
              <a:gd name="connsiteX3" fmla="*/ 4475935 w 4475935"/>
              <a:gd name="connsiteY3" fmla="*/ 119492 h 1194917"/>
              <a:gd name="connsiteX4" fmla="*/ 4475935 w 4475935"/>
              <a:gd name="connsiteY4" fmla="*/ 1075425 h 1194917"/>
              <a:gd name="connsiteX5" fmla="*/ 4356443 w 4475935"/>
              <a:gd name="connsiteY5" fmla="*/ 1194917 h 1194917"/>
              <a:gd name="connsiteX6" fmla="*/ 119492 w 4475935"/>
              <a:gd name="connsiteY6" fmla="*/ 1194917 h 1194917"/>
              <a:gd name="connsiteX7" fmla="*/ 0 w 4475935"/>
              <a:gd name="connsiteY7" fmla="*/ 1075425 h 1194917"/>
              <a:gd name="connsiteX8" fmla="*/ 0 w 4475935"/>
              <a:gd name="connsiteY8" fmla="*/ 119492 h 1194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75935" h="1194917">
                <a:moveTo>
                  <a:pt x="0" y="119492"/>
                </a:moveTo>
                <a:cubicBezTo>
                  <a:pt x="0" y="53498"/>
                  <a:pt x="53498" y="0"/>
                  <a:pt x="119492" y="0"/>
                </a:cubicBezTo>
                <a:lnTo>
                  <a:pt x="4356443" y="0"/>
                </a:lnTo>
                <a:cubicBezTo>
                  <a:pt x="4422437" y="0"/>
                  <a:pt x="4475935" y="53498"/>
                  <a:pt x="4475935" y="119492"/>
                </a:cubicBezTo>
                <a:lnTo>
                  <a:pt x="4475935" y="1075425"/>
                </a:lnTo>
                <a:cubicBezTo>
                  <a:pt x="4475935" y="1141419"/>
                  <a:pt x="4422437" y="1194917"/>
                  <a:pt x="4356443" y="1194917"/>
                </a:cubicBezTo>
                <a:lnTo>
                  <a:pt x="119492" y="1194917"/>
                </a:lnTo>
                <a:cubicBezTo>
                  <a:pt x="53498" y="1194917"/>
                  <a:pt x="0" y="1141419"/>
                  <a:pt x="0" y="1075425"/>
                </a:cubicBezTo>
                <a:lnTo>
                  <a:pt x="0" y="119492"/>
                </a:lnTo>
                <a:close/>
              </a:path>
            </a:pathLst>
          </a:custGeom>
          <a:noFill/>
          <a:ln w="41275">
            <a:noFill/>
            <a:prstDash val="solid"/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3258" tIns="68580" rIns="68581" bIns="68580" numCol="1" spcCol="1270" anchor="t" anchorCtr="0">
            <a:noAutofit/>
          </a:bodyPr>
          <a:lstStyle/>
          <a:p>
            <a:pPr marL="363538"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800" b="1" kern="1200" dirty="0" smtClean="0">
                <a:latin typeface="Candara" panose="020E0502030303020204" pitchFamily="34" charset="0"/>
              </a:rPr>
              <a:t>Paola Rodríguez</a:t>
            </a:r>
            <a:r>
              <a:rPr lang="es-MX" b="1" dirty="0" smtClean="0">
                <a:latin typeface="Candara" panose="020E0502030303020204" pitchFamily="34" charset="0"/>
              </a:rPr>
              <a:t> </a:t>
            </a:r>
            <a:endParaRPr lang="es-MX" sz="1800" b="1" kern="1200" dirty="0">
              <a:latin typeface="Candara" panose="020E0502030303020204" pitchFamily="34" charset="0"/>
            </a:endParaRPr>
          </a:p>
          <a:p>
            <a:pPr marL="363538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400" b="1" dirty="0">
                <a:latin typeface="Candara" panose="020E0502030303020204" pitchFamily="34" charset="0"/>
              </a:rPr>
              <a:t>Área de Evaluación</a:t>
            </a:r>
          </a:p>
          <a:p>
            <a:pPr marL="363538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400" b="1" dirty="0">
                <a:latin typeface="Candara" panose="020E0502030303020204" pitchFamily="34" charset="0"/>
              </a:rPr>
              <a:t>34192</a:t>
            </a:r>
          </a:p>
        </p:txBody>
      </p:sp>
      <p:sp>
        <p:nvSpPr>
          <p:cNvPr id="45" name="Forma libre 44"/>
          <p:cNvSpPr/>
          <p:nvPr/>
        </p:nvSpPr>
        <p:spPr>
          <a:xfrm>
            <a:off x="4194340" y="1978951"/>
            <a:ext cx="4475935" cy="1194917"/>
          </a:xfrm>
          <a:custGeom>
            <a:avLst/>
            <a:gdLst>
              <a:gd name="connsiteX0" fmla="*/ 0 w 4475935"/>
              <a:gd name="connsiteY0" fmla="*/ 119492 h 1194917"/>
              <a:gd name="connsiteX1" fmla="*/ 119492 w 4475935"/>
              <a:gd name="connsiteY1" fmla="*/ 0 h 1194917"/>
              <a:gd name="connsiteX2" fmla="*/ 4356443 w 4475935"/>
              <a:gd name="connsiteY2" fmla="*/ 0 h 1194917"/>
              <a:gd name="connsiteX3" fmla="*/ 4475935 w 4475935"/>
              <a:gd name="connsiteY3" fmla="*/ 119492 h 1194917"/>
              <a:gd name="connsiteX4" fmla="*/ 4475935 w 4475935"/>
              <a:gd name="connsiteY4" fmla="*/ 1075425 h 1194917"/>
              <a:gd name="connsiteX5" fmla="*/ 4356443 w 4475935"/>
              <a:gd name="connsiteY5" fmla="*/ 1194917 h 1194917"/>
              <a:gd name="connsiteX6" fmla="*/ 119492 w 4475935"/>
              <a:gd name="connsiteY6" fmla="*/ 1194917 h 1194917"/>
              <a:gd name="connsiteX7" fmla="*/ 0 w 4475935"/>
              <a:gd name="connsiteY7" fmla="*/ 1075425 h 1194917"/>
              <a:gd name="connsiteX8" fmla="*/ 0 w 4475935"/>
              <a:gd name="connsiteY8" fmla="*/ 119492 h 1194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75935" h="1194917">
                <a:moveTo>
                  <a:pt x="0" y="119492"/>
                </a:moveTo>
                <a:cubicBezTo>
                  <a:pt x="0" y="53498"/>
                  <a:pt x="53498" y="0"/>
                  <a:pt x="119492" y="0"/>
                </a:cubicBezTo>
                <a:lnTo>
                  <a:pt x="4356443" y="0"/>
                </a:lnTo>
                <a:cubicBezTo>
                  <a:pt x="4422437" y="0"/>
                  <a:pt x="4475935" y="53498"/>
                  <a:pt x="4475935" y="119492"/>
                </a:cubicBezTo>
                <a:lnTo>
                  <a:pt x="4475935" y="1075425"/>
                </a:lnTo>
                <a:cubicBezTo>
                  <a:pt x="4475935" y="1141419"/>
                  <a:pt x="4422437" y="1194917"/>
                  <a:pt x="4356443" y="1194917"/>
                </a:cubicBezTo>
                <a:lnTo>
                  <a:pt x="119492" y="1194917"/>
                </a:lnTo>
                <a:cubicBezTo>
                  <a:pt x="53498" y="1194917"/>
                  <a:pt x="0" y="1141419"/>
                  <a:pt x="0" y="1075425"/>
                </a:cubicBezTo>
                <a:lnTo>
                  <a:pt x="0" y="119492"/>
                </a:lnTo>
                <a:close/>
              </a:path>
            </a:pathLst>
          </a:custGeom>
          <a:noFill/>
          <a:ln w="41275">
            <a:noFill/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3258" tIns="68580" rIns="68581" bIns="68580" numCol="1" spcCol="1270" anchor="t" anchorCtr="0">
            <a:noAutofit/>
          </a:bodyPr>
          <a:lstStyle/>
          <a:p>
            <a:pPr marL="363538"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b="1" dirty="0" smtClean="0"/>
              <a:t>Sara Islas</a:t>
            </a:r>
            <a:endParaRPr lang="es-MX" sz="1800" b="1" kern="1200" dirty="0"/>
          </a:p>
          <a:p>
            <a:pPr marL="77788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1400" b="1" dirty="0">
                <a:latin typeface="Candara" panose="020E0502030303020204" pitchFamily="34" charset="0"/>
              </a:rPr>
              <a:t> </a:t>
            </a:r>
            <a:r>
              <a:rPr lang="es-MX" sz="1400" b="1" dirty="0" smtClean="0">
                <a:latin typeface="Candara" panose="020E0502030303020204" pitchFamily="34" charset="0"/>
              </a:rPr>
              <a:t>       Área de Consejo </a:t>
            </a:r>
            <a:r>
              <a:rPr lang="es-MX" sz="1400" b="1" dirty="0">
                <a:latin typeface="Candara" panose="020E0502030303020204" pitchFamily="34" charset="0"/>
              </a:rPr>
              <a:t>Directivo</a:t>
            </a:r>
          </a:p>
          <a:p>
            <a:pPr marL="77788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1400" b="1" dirty="0" smtClean="0">
                <a:latin typeface="Candara" panose="020E0502030303020204" pitchFamily="34" charset="0"/>
              </a:rPr>
              <a:t>         38112</a:t>
            </a:r>
            <a:endParaRPr lang="es-MX" sz="1400" b="1" dirty="0">
              <a:latin typeface="Candara" panose="020E0502030303020204" pitchFamily="34" charset="0"/>
            </a:endParaRPr>
          </a:p>
        </p:txBody>
      </p:sp>
      <p:sp>
        <p:nvSpPr>
          <p:cNvPr id="21" name="Forma libre 20"/>
          <p:cNvSpPr/>
          <p:nvPr/>
        </p:nvSpPr>
        <p:spPr>
          <a:xfrm>
            <a:off x="8449321" y="3513660"/>
            <a:ext cx="4475935" cy="1194917"/>
          </a:xfrm>
          <a:custGeom>
            <a:avLst/>
            <a:gdLst>
              <a:gd name="connsiteX0" fmla="*/ 0 w 4475935"/>
              <a:gd name="connsiteY0" fmla="*/ 119492 h 1194917"/>
              <a:gd name="connsiteX1" fmla="*/ 119492 w 4475935"/>
              <a:gd name="connsiteY1" fmla="*/ 0 h 1194917"/>
              <a:gd name="connsiteX2" fmla="*/ 4356443 w 4475935"/>
              <a:gd name="connsiteY2" fmla="*/ 0 h 1194917"/>
              <a:gd name="connsiteX3" fmla="*/ 4475935 w 4475935"/>
              <a:gd name="connsiteY3" fmla="*/ 119492 h 1194917"/>
              <a:gd name="connsiteX4" fmla="*/ 4475935 w 4475935"/>
              <a:gd name="connsiteY4" fmla="*/ 1075425 h 1194917"/>
              <a:gd name="connsiteX5" fmla="*/ 4356443 w 4475935"/>
              <a:gd name="connsiteY5" fmla="*/ 1194917 h 1194917"/>
              <a:gd name="connsiteX6" fmla="*/ 119492 w 4475935"/>
              <a:gd name="connsiteY6" fmla="*/ 1194917 h 1194917"/>
              <a:gd name="connsiteX7" fmla="*/ 0 w 4475935"/>
              <a:gd name="connsiteY7" fmla="*/ 1075425 h 1194917"/>
              <a:gd name="connsiteX8" fmla="*/ 0 w 4475935"/>
              <a:gd name="connsiteY8" fmla="*/ 119492 h 1194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75935" h="1194917">
                <a:moveTo>
                  <a:pt x="0" y="119492"/>
                </a:moveTo>
                <a:cubicBezTo>
                  <a:pt x="0" y="53498"/>
                  <a:pt x="53498" y="0"/>
                  <a:pt x="119492" y="0"/>
                </a:cubicBezTo>
                <a:lnTo>
                  <a:pt x="4356443" y="0"/>
                </a:lnTo>
                <a:cubicBezTo>
                  <a:pt x="4422437" y="0"/>
                  <a:pt x="4475935" y="53498"/>
                  <a:pt x="4475935" y="119492"/>
                </a:cubicBezTo>
                <a:lnTo>
                  <a:pt x="4475935" y="1075425"/>
                </a:lnTo>
                <a:cubicBezTo>
                  <a:pt x="4475935" y="1141419"/>
                  <a:pt x="4422437" y="1194917"/>
                  <a:pt x="4356443" y="1194917"/>
                </a:cubicBezTo>
                <a:lnTo>
                  <a:pt x="119492" y="1194917"/>
                </a:lnTo>
                <a:cubicBezTo>
                  <a:pt x="53498" y="1194917"/>
                  <a:pt x="0" y="1141419"/>
                  <a:pt x="0" y="1075425"/>
                </a:cubicBezTo>
                <a:lnTo>
                  <a:pt x="0" y="119492"/>
                </a:lnTo>
                <a:close/>
              </a:path>
            </a:pathLst>
          </a:custGeom>
          <a:noFill/>
          <a:ln w="41275">
            <a:noFill/>
            <a:prstDash val="solid"/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3258" tIns="68580" rIns="68581" bIns="68580" numCol="1" spcCol="1270" anchor="t" anchorCtr="0">
            <a:noAutofit/>
          </a:bodyPr>
          <a:lstStyle/>
          <a:p>
            <a:pPr marL="363538"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800" b="1" kern="1200" dirty="0" smtClean="0">
                <a:latin typeface="Candara" panose="020E0502030303020204" pitchFamily="34" charset="0"/>
              </a:rPr>
              <a:t>Oscar A. Santana</a:t>
            </a:r>
            <a:endParaRPr lang="es-MX" sz="1800" b="1" kern="1200" dirty="0">
              <a:latin typeface="Candara" panose="020E0502030303020204" pitchFamily="34" charset="0"/>
            </a:endParaRPr>
          </a:p>
          <a:p>
            <a:pPr marL="363538" lvl="1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1400" b="1" kern="1200" dirty="0" smtClean="0">
                <a:latin typeface="Candara" panose="020E0502030303020204" pitchFamily="34" charset="0"/>
              </a:rPr>
              <a:t>Área de Finanzas</a:t>
            </a:r>
            <a:endParaRPr lang="es-MX" sz="1400" b="1" kern="1200" dirty="0">
              <a:latin typeface="Candara" panose="020E0502030303020204" pitchFamily="34" charset="0"/>
            </a:endParaRPr>
          </a:p>
          <a:p>
            <a:pPr marL="363538" lvl="1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1400" b="1" kern="1200" dirty="0" smtClean="0">
                <a:latin typeface="Candara" panose="020E0502030303020204" pitchFamily="34" charset="0"/>
              </a:rPr>
              <a:t>34174</a:t>
            </a:r>
            <a:endParaRPr lang="es-MX" sz="1400" b="1" kern="1200" dirty="0">
              <a:latin typeface="Candara" panose="020E0502030303020204" pitchFamily="34" charset="0"/>
            </a:endParaRPr>
          </a:p>
        </p:txBody>
      </p:sp>
      <p:sp>
        <p:nvSpPr>
          <p:cNvPr id="59" name="Forma libre 58"/>
          <p:cNvSpPr/>
          <p:nvPr/>
        </p:nvSpPr>
        <p:spPr>
          <a:xfrm>
            <a:off x="8363654" y="1989211"/>
            <a:ext cx="4475935" cy="1194917"/>
          </a:xfrm>
          <a:custGeom>
            <a:avLst/>
            <a:gdLst>
              <a:gd name="connsiteX0" fmla="*/ 0 w 4475935"/>
              <a:gd name="connsiteY0" fmla="*/ 119492 h 1194917"/>
              <a:gd name="connsiteX1" fmla="*/ 119492 w 4475935"/>
              <a:gd name="connsiteY1" fmla="*/ 0 h 1194917"/>
              <a:gd name="connsiteX2" fmla="*/ 4356443 w 4475935"/>
              <a:gd name="connsiteY2" fmla="*/ 0 h 1194917"/>
              <a:gd name="connsiteX3" fmla="*/ 4475935 w 4475935"/>
              <a:gd name="connsiteY3" fmla="*/ 119492 h 1194917"/>
              <a:gd name="connsiteX4" fmla="*/ 4475935 w 4475935"/>
              <a:gd name="connsiteY4" fmla="*/ 1075425 h 1194917"/>
              <a:gd name="connsiteX5" fmla="*/ 4356443 w 4475935"/>
              <a:gd name="connsiteY5" fmla="*/ 1194917 h 1194917"/>
              <a:gd name="connsiteX6" fmla="*/ 119492 w 4475935"/>
              <a:gd name="connsiteY6" fmla="*/ 1194917 h 1194917"/>
              <a:gd name="connsiteX7" fmla="*/ 0 w 4475935"/>
              <a:gd name="connsiteY7" fmla="*/ 1075425 h 1194917"/>
              <a:gd name="connsiteX8" fmla="*/ 0 w 4475935"/>
              <a:gd name="connsiteY8" fmla="*/ 119492 h 1194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75935" h="1194917">
                <a:moveTo>
                  <a:pt x="0" y="119492"/>
                </a:moveTo>
                <a:cubicBezTo>
                  <a:pt x="0" y="53498"/>
                  <a:pt x="53498" y="0"/>
                  <a:pt x="119492" y="0"/>
                </a:cubicBezTo>
                <a:lnTo>
                  <a:pt x="4356443" y="0"/>
                </a:lnTo>
                <a:cubicBezTo>
                  <a:pt x="4422437" y="0"/>
                  <a:pt x="4475935" y="53498"/>
                  <a:pt x="4475935" y="119492"/>
                </a:cubicBezTo>
                <a:lnTo>
                  <a:pt x="4475935" y="1075425"/>
                </a:lnTo>
                <a:cubicBezTo>
                  <a:pt x="4475935" y="1141419"/>
                  <a:pt x="4422437" y="1194917"/>
                  <a:pt x="4356443" y="1194917"/>
                </a:cubicBezTo>
                <a:lnTo>
                  <a:pt x="119492" y="1194917"/>
                </a:lnTo>
                <a:cubicBezTo>
                  <a:pt x="53498" y="1194917"/>
                  <a:pt x="0" y="1141419"/>
                  <a:pt x="0" y="1075425"/>
                </a:cubicBezTo>
                <a:lnTo>
                  <a:pt x="0" y="119492"/>
                </a:lnTo>
                <a:close/>
              </a:path>
            </a:pathLst>
          </a:custGeom>
          <a:noFill/>
          <a:ln w="41275">
            <a:noFill/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3258" tIns="68580" rIns="68581" bIns="68580" numCol="1" spcCol="1270" anchor="t" anchorCtr="0">
            <a:noAutofit/>
          </a:bodyPr>
          <a:lstStyle/>
          <a:p>
            <a:pPr marL="363538"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800" b="1" kern="1200" dirty="0" smtClean="0"/>
              <a:t>Yolevna Sánchez </a:t>
            </a:r>
            <a:endParaRPr lang="es-MX" sz="1800" b="1" kern="1200" dirty="0"/>
          </a:p>
          <a:p>
            <a:pPr marL="77788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1400" b="1" dirty="0">
                <a:latin typeface="Candara" panose="020E0502030303020204" pitchFamily="34" charset="0"/>
              </a:rPr>
              <a:t> </a:t>
            </a:r>
            <a:r>
              <a:rPr lang="es-MX" sz="1400" b="1" dirty="0" smtClean="0">
                <a:latin typeface="Candara" panose="020E0502030303020204" pitchFamily="34" charset="0"/>
              </a:rPr>
              <a:t>       Área </a:t>
            </a:r>
            <a:r>
              <a:rPr lang="es-MX" sz="1400" b="1" dirty="0">
                <a:latin typeface="Candara" panose="020E0502030303020204" pitchFamily="34" charset="0"/>
              </a:rPr>
              <a:t>de Jurídico</a:t>
            </a:r>
          </a:p>
          <a:p>
            <a:pPr marL="77788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1400" b="1" dirty="0" smtClean="0">
                <a:latin typeface="Candara" panose="020E0502030303020204" pitchFamily="34" charset="0"/>
              </a:rPr>
              <a:t>        34183 </a:t>
            </a:r>
            <a:endParaRPr lang="es-MX" sz="1400" b="1" dirty="0">
              <a:latin typeface="Candara" panose="020E0502030303020204" pitchFamily="34" charset="0"/>
            </a:endParaRPr>
          </a:p>
        </p:txBody>
      </p:sp>
      <p:pic>
        <p:nvPicPr>
          <p:cNvPr id="34" name="Imagen 33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262871" y="1947226"/>
            <a:ext cx="1152000" cy="1152000"/>
          </a:xfrm>
          <a:prstGeom prst="rect">
            <a:avLst/>
          </a:prstGeom>
        </p:spPr>
      </p:pic>
      <p:pic>
        <p:nvPicPr>
          <p:cNvPr id="33" name="Imagen 32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07356" y="3515796"/>
            <a:ext cx="1152000" cy="1152000"/>
          </a:xfrm>
          <a:prstGeom prst="rect">
            <a:avLst/>
          </a:prstGeom>
        </p:spPr>
      </p:pic>
      <p:pic>
        <p:nvPicPr>
          <p:cNvPr id="32" name="Imagen 31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70490" y="1996259"/>
            <a:ext cx="1152000" cy="1152000"/>
          </a:xfrm>
          <a:prstGeom prst="rect">
            <a:avLst/>
          </a:prstGeom>
        </p:spPr>
      </p:pic>
      <p:pic>
        <p:nvPicPr>
          <p:cNvPr id="29" name="Imagen 28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262871" y="3503310"/>
            <a:ext cx="1152000" cy="1152000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41" y="0"/>
            <a:ext cx="3023659" cy="1296696"/>
          </a:xfrm>
          <a:prstGeom prst="rect">
            <a:avLst/>
          </a:prstGeom>
        </p:spPr>
      </p:pic>
      <p:sp>
        <p:nvSpPr>
          <p:cNvPr id="24" name="23 CuadroTexto"/>
          <p:cNvSpPr txBox="1"/>
          <p:nvPr/>
        </p:nvSpPr>
        <p:spPr>
          <a:xfrm>
            <a:off x="25026" y="612469"/>
            <a:ext cx="7392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rgbClr val="8CD600"/>
                </a:solidFill>
                <a:latin typeface="Candara" pitchFamily="34" charset="0"/>
              </a:rPr>
              <a:t>Equipo PROSOFT  2016</a:t>
            </a:r>
            <a:endParaRPr lang="es-MX" sz="4000" b="1" dirty="0">
              <a:solidFill>
                <a:srgbClr val="8CD600"/>
              </a:solidFill>
              <a:latin typeface="Candara" pitchFamily="34" charset="0"/>
            </a:endParaRPr>
          </a:p>
        </p:txBody>
      </p:sp>
      <p:sp>
        <p:nvSpPr>
          <p:cNvPr id="54" name="Forma libre 53"/>
          <p:cNvSpPr/>
          <p:nvPr/>
        </p:nvSpPr>
        <p:spPr>
          <a:xfrm>
            <a:off x="25026" y="2006809"/>
            <a:ext cx="4475935" cy="1194917"/>
          </a:xfrm>
          <a:custGeom>
            <a:avLst/>
            <a:gdLst>
              <a:gd name="connsiteX0" fmla="*/ 0 w 4475935"/>
              <a:gd name="connsiteY0" fmla="*/ 119492 h 1194917"/>
              <a:gd name="connsiteX1" fmla="*/ 119492 w 4475935"/>
              <a:gd name="connsiteY1" fmla="*/ 0 h 1194917"/>
              <a:gd name="connsiteX2" fmla="*/ 4356443 w 4475935"/>
              <a:gd name="connsiteY2" fmla="*/ 0 h 1194917"/>
              <a:gd name="connsiteX3" fmla="*/ 4475935 w 4475935"/>
              <a:gd name="connsiteY3" fmla="*/ 119492 h 1194917"/>
              <a:gd name="connsiteX4" fmla="*/ 4475935 w 4475935"/>
              <a:gd name="connsiteY4" fmla="*/ 1075425 h 1194917"/>
              <a:gd name="connsiteX5" fmla="*/ 4356443 w 4475935"/>
              <a:gd name="connsiteY5" fmla="*/ 1194917 h 1194917"/>
              <a:gd name="connsiteX6" fmla="*/ 119492 w 4475935"/>
              <a:gd name="connsiteY6" fmla="*/ 1194917 h 1194917"/>
              <a:gd name="connsiteX7" fmla="*/ 0 w 4475935"/>
              <a:gd name="connsiteY7" fmla="*/ 1075425 h 1194917"/>
              <a:gd name="connsiteX8" fmla="*/ 0 w 4475935"/>
              <a:gd name="connsiteY8" fmla="*/ 119492 h 1194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75935" h="1194917">
                <a:moveTo>
                  <a:pt x="0" y="119492"/>
                </a:moveTo>
                <a:cubicBezTo>
                  <a:pt x="0" y="53498"/>
                  <a:pt x="53498" y="0"/>
                  <a:pt x="119492" y="0"/>
                </a:cubicBezTo>
                <a:lnTo>
                  <a:pt x="4356443" y="0"/>
                </a:lnTo>
                <a:cubicBezTo>
                  <a:pt x="4422437" y="0"/>
                  <a:pt x="4475935" y="53498"/>
                  <a:pt x="4475935" y="119492"/>
                </a:cubicBezTo>
                <a:lnTo>
                  <a:pt x="4475935" y="1075425"/>
                </a:lnTo>
                <a:cubicBezTo>
                  <a:pt x="4475935" y="1141419"/>
                  <a:pt x="4422437" y="1194917"/>
                  <a:pt x="4356443" y="1194917"/>
                </a:cubicBezTo>
                <a:lnTo>
                  <a:pt x="119492" y="1194917"/>
                </a:lnTo>
                <a:cubicBezTo>
                  <a:pt x="53498" y="1194917"/>
                  <a:pt x="0" y="1141419"/>
                  <a:pt x="0" y="1075425"/>
                </a:cubicBezTo>
                <a:lnTo>
                  <a:pt x="0" y="119492"/>
                </a:lnTo>
                <a:close/>
              </a:path>
            </a:pathLst>
          </a:custGeom>
          <a:noFill/>
          <a:ln w="41275">
            <a:noFill/>
            <a:prstDash val="solid"/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3258" tIns="68580" rIns="68581" bIns="68580" numCol="1" spcCol="1270" anchor="t" anchorCtr="0">
            <a:noAutofit/>
          </a:bodyPr>
          <a:lstStyle/>
          <a:p>
            <a:pPr marL="363538" lvl="0" indent="-10160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800" b="1" kern="1200" dirty="0" smtClean="0">
                <a:latin typeface="Candara" panose="020E0502030303020204" pitchFamily="34" charset="0"/>
              </a:rPr>
              <a:t>María del Carmen Valverde	</a:t>
            </a:r>
            <a:endParaRPr lang="es-MX" sz="1800" b="1" kern="1200" dirty="0">
              <a:latin typeface="Candara" panose="020E0502030303020204" pitchFamily="34" charset="0"/>
            </a:endParaRPr>
          </a:p>
          <a:p>
            <a:pPr marL="363538" lvl="1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1400" b="1" kern="1200" dirty="0" smtClean="0">
                <a:latin typeface="Candara" panose="020E0502030303020204" pitchFamily="34" charset="0"/>
              </a:rPr>
              <a:t>Coordinador Técnico del </a:t>
            </a:r>
          </a:p>
          <a:p>
            <a:pPr marL="363538" lvl="1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1400" b="1" kern="1200" dirty="0" smtClean="0">
                <a:latin typeface="Candara" panose="020E0502030303020204" pitchFamily="34" charset="0"/>
              </a:rPr>
              <a:t>PROSOFT</a:t>
            </a:r>
            <a:endParaRPr lang="es-MX" sz="1400" b="1" kern="1200" dirty="0">
              <a:latin typeface="Candara" panose="020E0502030303020204" pitchFamily="34" charset="0"/>
            </a:endParaRPr>
          </a:p>
          <a:p>
            <a:pPr marL="363538" lvl="1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1400" b="1" kern="1200" dirty="0" smtClean="0">
                <a:latin typeface="Candara" panose="020E0502030303020204" pitchFamily="34" charset="0"/>
              </a:rPr>
              <a:t>34186  </a:t>
            </a:r>
            <a:endParaRPr lang="es-MX" sz="1400" b="1" kern="1200" dirty="0">
              <a:latin typeface="Candara" panose="020E0502030303020204" pitchFamily="34" charset="0"/>
            </a:endParaRPr>
          </a:p>
        </p:txBody>
      </p:sp>
      <p:pic>
        <p:nvPicPr>
          <p:cNvPr id="18" name="Imagen 1" descr="image00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3" t="4529" r="675" b="9309"/>
          <a:stretch/>
        </p:blipFill>
        <p:spPr bwMode="auto">
          <a:xfrm>
            <a:off x="4194340" y="5212706"/>
            <a:ext cx="1152000" cy="1133245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n 25" descr="cid:image007.jpg@01D14EEA.83B0A240"/>
          <p:cNvPicPr/>
          <p:nvPr/>
        </p:nvPicPr>
        <p:blipFill rotWithShape="1"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9596" r="22839" b="25253"/>
          <a:stretch/>
        </p:blipFill>
        <p:spPr bwMode="auto">
          <a:xfrm>
            <a:off x="4380577" y="2006809"/>
            <a:ext cx="1198425" cy="1225721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Imagen 27" descr="D:\Downloads\IMG_20140829_180221997_HDR-2-1.jpg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8" t="12625" r="31424" b="36873"/>
          <a:stretch/>
        </p:blipFill>
        <p:spPr bwMode="auto">
          <a:xfrm>
            <a:off x="170490" y="5131719"/>
            <a:ext cx="1188866" cy="1214233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Forma libre 18"/>
          <p:cNvSpPr/>
          <p:nvPr/>
        </p:nvSpPr>
        <p:spPr>
          <a:xfrm>
            <a:off x="3973385" y="3546334"/>
            <a:ext cx="4475935" cy="1194917"/>
          </a:xfrm>
          <a:custGeom>
            <a:avLst/>
            <a:gdLst>
              <a:gd name="connsiteX0" fmla="*/ 0 w 4475935"/>
              <a:gd name="connsiteY0" fmla="*/ 119492 h 1194917"/>
              <a:gd name="connsiteX1" fmla="*/ 119492 w 4475935"/>
              <a:gd name="connsiteY1" fmla="*/ 0 h 1194917"/>
              <a:gd name="connsiteX2" fmla="*/ 4356443 w 4475935"/>
              <a:gd name="connsiteY2" fmla="*/ 0 h 1194917"/>
              <a:gd name="connsiteX3" fmla="*/ 4475935 w 4475935"/>
              <a:gd name="connsiteY3" fmla="*/ 119492 h 1194917"/>
              <a:gd name="connsiteX4" fmla="*/ 4475935 w 4475935"/>
              <a:gd name="connsiteY4" fmla="*/ 1075425 h 1194917"/>
              <a:gd name="connsiteX5" fmla="*/ 4356443 w 4475935"/>
              <a:gd name="connsiteY5" fmla="*/ 1194917 h 1194917"/>
              <a:gd name="connsiteX6" fmla="*/ 119492 w 4475935"/>
              <a:gd name="connsiteY6" fmla="*/ 1194917 h 1194917"/>
              <a:gd name="connsiteX7" fmla="*/ 0 w 4475935"/>
              <a:gd name="connsiteY7" fmla="*/ 1075425 h 1194917"/>
              <a:gd name="connsiteX8" fmla="*/ 0 w 4475935"/>
              <a:gd name="connsiteY8" fmla="*/ 119492 h 1194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75935" h="1194917">
                <a:moveTo>
                  <a:pt x="0" y="119492"/>
                </a:moveTo>
                <a:cubicBezTo>
                  <a:pt x="0" y="53498"/>
                  <a:pt x="53498" y="0"/>
                  <a:pt x="119492" y="0"/>
                </a:cubicBezTo>
                <a:lnTo>
                  <a:pt x="4356443" y="0"/>
                </a:lnTo>
                <a:cubicBezTo>
                  <a:pt x="4422437" y="0"/>
                  <a:pt x="4475935" y="53498"/>
                  <a:pt x="4475935" y="119492"/>
                </a:cubicBezTo>
                <a:lnTo>
                  <a:pt x="4475935" y="1075425"/>
                </a:lnTo>
                <a:cubicBezTo>
                  <a:pt x="4475935" y="1141419"/>
                  <a:pt x="4422437" y="1194917"/>
                  <a:pt x="4356443" y="1194917"/>
                </a:cubicBezTo>
                <a:lnTo>
                  <a:pt x="119492" y="1194917"/>
                </a:lnTo>
                <a:cubicBezTo>
                  <a:pt x="53498" y="1194917"/>
                  <a:pt x="0" y="1141419"/>
                  <a:pt x="0" y="1075425"/>
                </a:cubicBezTo>
                <a:lnTo>
                  <a:pt x="0" y="119492"/>
                </a:lnTo>
                <a:close/>
              </a:path>
            </a:pathLst>
          </a:custGeom>
          <a:noFill/>
          <a:ln w="41275">
            <a:noFill/>
            <a:prstDash val="solid"/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3258" tIns="68580" rIns="68581" bIns="68580" numCol="1" spcCol="1270" anchor="t" anchorCtr="0">
            <a:noAutofit/>
          </a:bodyPr>
          <a:lstStyle/>
          <a:p>
            <a:pPr marL="363538"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800" b="1" kern="1200" dirty="0" smtClean="0">
                <a:latin typeface="Candara" panose="020E0502030303020204" pitchFamily="34" charset="0"/>
              </a:rPr>
              <a:t>     Carlos Hernández</a:t>
            </a:r>
            <a:endParaRPr lang="es-MX" sz="1800" b="1" kern="1200" dirty="0">
              <a:latin typeface="Candara" panose="020E0502030303020204" pitchFamily="34" charset="0"/>
            </a:endParaRPr>
          </a:p>
          <a:p>
            <a:pPr marL="77788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1400" b="1" dirty="0" smtClean="0">
                <a:latin typeface="Candara" panose="020E0502030303020204" pitchFamily="34" charset="0"/>
              </a:rPr>
              <a:t>               Área </a:t>
            </a:r>
            <a:r>
              <a:rPr lang="es-MX" sz="1400" b="1" dirty="0">
                <a:latin typeface="Candara" panose="020E0502030303020204" pitchFamily="34" charset="0"/>
              </a:rPr>
              <a:t>de Evaluación</a:t>
            </a:r>
          </a:p>
          <a:p>
            <a:pPr marL="77788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1400" b="1" dirty="0" smtClean="0">
                <a:latin typeface="Candara" panose="020E0502030303020204" pitchFamily="34" charset="0"/>
              </a:rPr>
              <a:t>               38118</a:t>
            </a:r>
            <a:endParaRPr lang="es-MX" sz="1400" b="1" dirty="0">
              <a:latin typeface="Candara" panose="020E0502030303020204" pitchFamily="34" charset="0"/>
            </a:endParaRPr>
          </a:p>
        </p:txBody>
      </p:sp>
      <p:sp>
        <p:nvSpPr>
          <p:cNvPr id="20" name="Forma libre 19"/>
          <p:cNvSpPr/>
          <p:nvPr/>
        </p:nvSpPr>
        <p:spPr>
          <a:xfrm>
            <a:off x="8449321" y="5212707"/>
            <a:ext cx="4475935" cy="1194917"/>
          </a:xfrm>
          <a:custGeom>
            <a:avLst/>
            <a:gdLst>
              <a:gd name="connsiteX0" fmla="*/ 0 w 4475935"/>
              <a:gd name="connsiteY0" fmla="*/ 119492 h 1194917"/>
              <a:gd name="connsiteX1" fmla="*/ 119492 w 4475935"/>
              <a:gd name="connsiteY1" fmla="*/ 0 h 1194917"/>
              <a:gd name="connsiteX2" fmla="*/ 4356443 w 4475935"/>
              <a:gd name="connsiteY2" fmla="*/ 0 h 1194917"/>
              <a:gd name="connsiteX3" fmla="*/ 4475935 w 4475935"/>
              <a:gd name="connsiteY3" fmla="*/ 119492 h 1194917"/>
              <a:gd name="connsiteX4" fmla="*/ 4475935 w 4475935"/>
              <a:gd name="connsiteY4" fmla="*/ 1075425 h 1194917"/>
              <a:gd name="connsiteX5" fmla="*/ 4356443 w 4475935"/>
              <a:gd name="connsiteY5" fmla="*/ 1194917 h 1194917"/>
              <a:gd name="connsiteX6" fmla="*/ 119492 w 4475935"/>
              <a:gd name="connsiteY6" fmla="*/ 1194917 h 1194917"/>
              <a:gd name="connsiteX7" fmla="*/ 0 w 4475935"/>
              <a:gd name="connsiteY7" fmla="*/ 1075425 h 1194917"/>
              <a:gd name="connsiteX8" fmla="*/ 0 w 4475935"/>
              <a:gd name="connsiteY8" fmla="*/ 119492 h 1194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75935" h="1194917">
                <a:moveTo>
                  <a:pt x="0" y="119492"/>
                </a:moveTo>
                <a:cubicBezTo>
                  <a:pt x="0" y="53498"/>
                  <a:pt x="53498" y="0"/>
                  <a:pt x="119492" y="0"/>
                </a:cubicBezTo>
                <a:lnTo>
                  <a:pt x="4356443" y="0"/>
                </a:lnTo>
                <a:cubicBezTo>
                  <a:pt x="4422437" y="0"/>
                  <a:pt x="4475935" y="53498"/>
                  <a:pt x="4475935" y="119492"/>
                </a:cubicBezTo>
                <a:lnTo>
                  <a:pt x="4475935" y="1075425"/>
                </a:lnTo>
                <a:cubicBezTo>
                  <a:pt x="4475935" y="1141419"/>
                  <a:pt x="4422437" y="1194917"/>
                  <a:pt x="4356443" y="1194917"/>
                </a:cubicBezTo>
                <a:lnTo>
                  <a:pt x="119492" y="1194917"/>
                </a:lnTo>
                <a:cubicBezTo>
                  <a:pt x="53498" y="1194917"/>
                  <a:pt x="0" y="1141419"/>
                  <a:pt x="0" y="1075425"/>
                </a:cubicBezTo>
                <a:lnTo>
                  <a:pt x="0" y="119492"/>
                </a:lnTo>
                <a:close/>
              </a:path>
            </a:pathLst>
          </a:custGeom>
          <a:noFill/>
          <a:ln w="41275">
            <a:noFill/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3258" tIns="68580" rIns="68581" bIns="68580" numCol="1" spcCol="1270" anchor="t" anchorCtr="0">
            <a:noAutofit/>
          </a:bodyPr>
          <a:lstStyle/>
          <a:p>
            <a:pPr marL="363538"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b="1" dirty="0" smtClean="0">
                <a:latin typeface="Candara" panose="020E0502030303020204" pitchFamily="34" charset="0"/>
              </a:rPr>
              <a:t>Marcela Muñoz</a:t>
            </a:r>
            <a:endParaRPr lang="es-MX" b="1" kern="1200" dirty="0">
              <a:latin typeface="Candara" panose="020E0502030303020204" pitchFamily="34" charset="0"/>
            </a:endParaRPr>
          </a:p>
          <a:p>
            <a:pPr marL="363538" lvl="1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1400" b="1" dirty="0" smtClean="0">
                <a:latin typeface="Candara" panose="020E0502030303020204" pitchFamily="34" charset="0"/>
              </a:rPr>
              <a:t>Contacto Delegaciones</a:t>
            </a:r>
          </a:p>
          <a:p>
            <a:pPr marL="363538" lvl="1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1400" b="1" dirty="0" smtClean="0">
                <a:latin typeface="Candara" panose="020E0502030303020204" pitchFamily="34" charset="0"/>
              </a:rPr>
              <a:t>34144</a:t>
            </a:r>
            <a:endParaRPr lang="es-MX" sz="1400" b="1" kern="1200" dirty="0">
              <a:latin typeface="Candara" panose="020E0502030303020204" pitchFamily="34" charset="0"/>
            </a:endParaRPr>
          </a:p>
        </p:txBody>
      </p:sp>
      <p:pic>
        <p:nvPicPr>
          <p:cNvPr id="23" name="Imagen 22"/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8438019" y="5234165"/>
            <a:ext cx="1152000" cy="115200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026" y="1445033"/>
            <a:ext cx="8869934" cy="27183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55" y="3513660"/>
            <a:ext cx="1254047" cy="125052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4243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264" y="3616622"/>
            <a:ext cx="12192000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s-MX" sz="4800" dirty="0" smtClean="0">
                <a:solidFill>
                  <a:prstClr val="white"/>
                </a:solidFill>
                <a:latin typeface="Candara" panose="020E0502030303020204" pitchFamily="34" charset="0"/>
              </a:rPr>
              <a:t>5. Ejecución y cierre del proyecto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70" y="928323"/>
            <a:ext cx="5373108" cy="230425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39" y="5937667"/>
            <a:ext cx="2684304" cy="9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 Título"/>
          <p:cNvSpPr txBox="1">
            <a:spLocks/>
          </p:cNvSpPr>
          <p:nvPr/>
        </p:nvSpPr>
        <p:spPr>
          <a:xfrm>
            <a:off x="0" y="153048"/>
            <a:ext cx="9956800" cy="4953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b="1" dirty="0" smtClean="0">
                <a:solidFill>
                  <a:srgbClr val="8CD600"/>
                </a:solidFill>
                <a:latin typeface="Candara" pitchFamily="34" charset="0"/>
              </a:rPr>
              <a:t>Reportes </a:t>
            </a:r>
            <a:r>
              <a:rPr lang="es-ES" sz="3600" b="1" dirty="0">
                <a:solidFill>
                  <a:srgbClr val="8CD600"/>
                </a:solidFill>
                <a:latin typeface="Candara" pitchFamily="34" charset="0"/>
              </a:rPr>
              <a:t>de </a:t>
            </a:r>
            <a:r>
              <a:rPr lang="es-ES" sz="3600" b="1" dirty="0" smtClean="0">
                <a:solidFill>
                  <a:srgbClr val="8CD600"/>
                </a:solidFill>
                <a:latin typeface="Candara" pitchFamily="34" charset="0"/>
              </a:rPr>
              <a:t>avance y plazo</a:t>
            </a:r>
            <a:endParaRPr lang="es-ES" sz="3600" b="1" dirty="0">
              <a:solidFill>
                <a:srgbClr val="8CD600"/>
              </a:solidFill>
              <a:latin typeface="Candara" pitchFamily="34" charset="0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41" y="0"/>
            <a:ext cx="3023659" cy="1296696"/>
          </a:xfrm>
          <a:prstGeom prst="rect">
            <a:avLst/>
          </a:prstGeom>
        </p:spPr>
      </p:pic>
      <p:sp>
        <p:nvSpPr>
          <p:cNvPr id="5" name="Forma libre 4"/>
          <p:cNvSpPr/>
          <p:nvPr/>
        </p:nvSpPr>
        <p:spPr>
          <a:xfrm>
            <a:off x="240519" y="1319192"/>
            <a:ext cx="3329320" cy="721888"/>
          </a:xfrm>
          <a:custGeom>
            <a:avLst/>
            <a:gdLst>
              <a:gd name="connsiteX0" fmla="*/ 0 w 2898888"/>
              <a:gd name="connsiteY0" fmla="*/ 0 h 721888"/>
              <a:gd name="connsiteX1" fmla="*/ 2898888 w 2898888"/>
              <a:gd name="connsiteY1" fmla="*/ 0 h 721888"/>
              <a:gd name="connsiteX2" fmla="*/ 2898888 w 2898888"/>
              <a:gd name="connsiteY2" fmla="*/ 721888 h 721888"/>
              <a:gd name="connsiteX3" fmla="*/ 0 w 2898888"/>
              <a:gd name="connsiteY3" fmla="*/ 721888 h 721888"/>
              <a:gd name="connsiteX4" fmla="*/ 0 w 2898888"/>
              <a:gd name="connsiteY4" fmla="*/ 0 h 72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8888" h="721888">
                <a:moveTo>
                  <a:pt x="0" y="0"/>
                </a:moveTo>
                <a:lnTo>
                  <a:pt x="2898888" y="0"/>
                </a:lnTo>
                <a:lnTo>
                  <a:pt x="2898888" y="721888"/>
                </a:lnTo>
                <a:lnTo>
                  <a:pt x="0" y="721888"/>
                </a:lnTo>
                <a:lnTo>
                  <a:pt x="0" y="0"/>
                </a:lnTo>
                <a:close/>
              </a:path>
            </a:pathLst>
          </a:custGeom>
          <a:solidFill>
            <a:srgbClr val="90C226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b="1" kern="1200" dirty="0" smtClean="0">
                <a:latin typeface="Candara" panose="020E0502030303020204" pitchFamily="34" charset="0"/>
              </a:rPr>
              <a:t>REPORTE DE AVANCE(S)</a:t>
            </a:r>
            <a:endParaRPr lang="es-MX" sz="2000" b="1" kern="1200" dirty="0">
              <a:latin typeface="Candara" panose="020E0502030303020204" pitchFamily="34" charset="0"/>
            </a:endParaRPr>
          </a:p>
        </p:txBody>
      </p:sp>
      <p:sp>
        <p:nvSpPr>
          <p:cNvPr id="8" name="Forma libre 7"/>
          <p:cNvSpPr/>
          <p:nvPr/>
        </p:nvSpPr>
        <p:spPr>
          <a:xfrm>
            <a:off x="240519" y="2286343"/>
            <a:ext cx="3329320" cy="3279704"/>
          </a:xfrm>
          <a:custGeom>
            <a:avLst/>
            <a:gdLst>
              <a:gd name="connsiteX0" fmla="*/ 0 w 2898888"/>
              <a:gd name="connsiteY0" fmla="*/ 0 h 3733199"/>
              <a:gd name="connsiteX1" fmla="*/ 2898888 w 2898888"/>
              <a:gd name="connsiteY1" fmla="*/ 0 h 3733199"/>
              <a:gd name="connsiteX2" fmla="*/ 2898888 w 2898888"/>
              <a:gd name="connsiteY2" fmla="*/ 3733199 h 3733199"/>
              <a:gd name="connsiteX3" fmla="*/ 0 w 2898888"/>
              <a:gd name="connsiteY3" fmla="*/ 3733199 h 3733199"/>
              <a:gd name="connsiteX4" fmla="*/ 0 w 2898888"/>
              <a:gd name="connsiteY4" fmla="*/ 0 h 373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8888" h="3733199">
                <a:moveTo>
                  <a:pt x="0" y="0"/>
                </a:moveTo>
                <a:lnTo>
                  <a:pt x="2898888" y="0"/>
                </a:lnTo>
                <a:lnTo>
                  <a:pt x="2898888" y="3733199"/>
                </a:lnTo>
                <a:lnTo>
                  <a:pt x="0" y="373319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2000" kern="1200" dirty="0" smtClean="0">
                <a:latin typeface="Candara" panose="020E0502030303020204" pitchFamily="34" charset="0"/>
              </a:rPr>
              <a:t>Son de manera semestral</a:t>
            </a:r>
            <a:endParaRPr lang="es-MX" sz="2000" kern="1200" dirty="0">
              <a:latin typeface="Candara" panose="020E0502030303020204" pitchFamily="34" charset="0"/>
            </a:endParaRP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2000" kern="1200" dirty="0" smtClean="0">
                <a:latin typeface="Candara" panose="020E0502030303020204" pitchFamily="34" charset="0"/>
              </a:rPr>
              <a:t> Se considera como inicio la fecha de la firma del Convenio de Asignación de Recursos. </a:t>
            </a:r>
            <a:endParaRPr lang="es-MX" sz="2000" kern="1200" dirty="0">
              <a:latin typeface="Candara" panose="020E0502030303020204" pitchFamily="34" charset="0"/>
            </a:endParaRP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2000" kern="1200" dirty="0" smtClean="0">
                <a:latin typeface="Candara" panose="020E0502030303020204" pitchFamily="34" charset="0"/>
              </a:rPr>
              <a:t>Su presentación se realizará a través del Sistema del fondo, o conforme los medios que establezca la Instancia Ejecutora.</a:t>
            </a:r>
            <a:endParaRPr lang="es-MX" sz="2000" kern="1200" dirty="0">
              <a:latin typeface="Candara" panose="020E0502030303020204" pitchFamily="34" charset="0"/>
            </a:endParaRPr>
          </a:p>
        </p:txBody>
      </p:sp>
      <p:sp>
        <p:nvSpPr>
          <p:cNvPr id="9" name="Forma libre 8"/>
          <p:cNvSpPr/>
          <p:nvPr/>
        </p:nvSpPr>
        <p:spPr>
          <a:xfrm>
            <a:off x="4471320" y="1319193"/>
            <a:ext cx="3329320" cy="721888"/>
          </a:xfrm>
          <a:custGeom>
            <a:avLst/>
            <a:gdLst>
              <a:gd name="connsiteX0" fmla="*/ 0 w 2898888"/>
              <a:gd name="connsiteY0" fmla="*/ 0 h 721888"/>
              <a:gd name="connsiteX1" fmla="*/ 2898888 w 2898888"/>
              <a:gd name="connsiteY1" fmla="*/ 0 h 721888"/>
              <a:gd name="connsiteX2" fmla="*/ 2898888 w 2898888"/>
              <a:gd name="connsiteY2" fmla="*/ 721888 h 721888"/>
              <a:gd name="connsiteX3" fmla="*/ 0 w 2898888"/>
              <a:gd name="connsiteY3" fmla="*/ 721888 h 721888"/>
              <a:gd name="connsiteX4" fmla="*/ 0 w 2898888"/>
              <a:gd name="connsiteY4" fmla="*/ 0 h 72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8888" h="721888">
                <a:moveTo>
                  <a:pt x="0" y="0"/>
                </a:moveTo>
                <a:lnTo>
                  <a:pt x="2898888" y="0"/>
                </a:lnTo>
                <a:lnTo>
                  <a:pt x="2898888" y="721888"/>
                </a:lnTo>
                <a:lnTo>
                  <a:pt x="0" y="721888"/>
                </a:lnTo>
                <a:lnTo>
                  <a:pt x="0" y="0"/>
                </a:lnTo>
                <a:close/>
              </a:path>
            </a:pathLst>
          </a:custGeom>
          <a:solidFill>
            <a:srgbClr val="90C226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b="1" kern="1200" dirty="0" smtClean="0">
                <a:latin typeface="Candara" panose="020E0502030303020204" pitchFamily="34" charset="0"/>
              </a:rPr>
              <a:t>PLAZO DE ENTREGA</a:t>
            </a:r>
            <a:endParaRPr lang="es-MX" sz="2000" b="1" kern="1200" dirty="0">
              <a:latin typeface="Candara" panose="020E0502030303020204" pitchFamily="34" charset="0"/>
            </a:endParaRPr>
          </a:p>
        </p:txBody>
      </p:sp>
      <p:sp>
        <p:nvSpPr>
          <p:cNvPr id="10" name="Forma libre 9"/>
          <p:cNvSpPr/>
          <p:nvPr/>
        </p:nvSpPr>
        <p:spPr>
          <a:xfrm>
            <a:off x="4471320" y="2286343"/>
            <a:ext cx="3329320" cy="3279705"/>
          </a:xfrm>
          <a:custGeom>
            <a:avLst/>
            <a:gdLst>
              <a:gd name="connsiteX0" fmla="*/ 0 w 2898888"/>
              <a:gd name="connsiteY0" fmla="*/ 0 h 3733199"/>
              <a:gd name="connsiteX1" fmla="*/ 2898888 w 2898888"/>
              <a:gd name="connsiteY1" fmla="*/ 0 h 3733199"/>
              <a:gd name="connsiteX2" fmla="*/ 2898888 w 2898888"/>
              <a:gd name="connsiteY2" fmla="*/ 3733199 h 3733199"/>
              <a:gd name="connsiteX3" fmla="*/ 0 w 2898888"/>
              <a:gd name="connsiteY3" fmla="*/ 3733199 h 3733199"/>
              <a:gd name="connsiteX4" fmla="*/ 0 w 2898888"/>
              <a:gd name="connsiteY4" fmla="*/ 0 h 373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8888" h="3733199">
                <a:moveTo>
                  <a:pt x="0" y="0"/>
                </a:moveTo>
                <a:lnTo>
                  <a:pt x="2898888" y="0"/>
                </a:lnTo>
                <a:lnTo>
                  <a:pt x="2898888" y="3733199"/>
                </a:lnTo>
                <a:lnTo>
                  <a:pt x="0" y="373319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2000" kern="1200" dirty="0" smtClean="0">
                <a:latin typeface="Candara" panose="020E0502030303020204" pitchFamily="34" charset="0"/>
              </a:rPr>
              <a:t>Los Reportes de Avance deberán entregarse durante los primeros 10 (diez) días hábiles, una vez vencido el semestre a reportar.</a:t>
            </a:r>
            <a:endParaRPr lang="es-MX" sz="2000" kern="1200" dirty="0">
              <a:latin typeface="Candara" panose="020E0502030303020204" pitchFamily="34" charset="0"/>
            </a:endParaRP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MX" sz="2000" kern="1200" dirty="0">
              <a:latin typeface="Candara" panose="020E0502030303020204" pitchFamily="34" charset="0"/>
            </a:endParaRPr>
          </a:p>
        </p:txBody>
      </p:sp>
      <p:sp>
        <p:nvSpPr>
          <p:cNvPr id="11" name="Forma libre 10"/>
          <p:cNvSpPr/>
          <p:nvPr/>
        </p:nvSpPr>
        <p:spPr>
          <a:xfrm>
            <a:off x="8331660" y="1296696"/>
            <a:ext cx="3329320" cy="721888"/>
          </a:xfrm>
          <a:custGeom>
            <a:avLst/>
            <a:gdLst>
              <a:gd name="connsiteX0" fmla="*/ 0 w 2898888"/>
              <a:gd name="connsiteY0" fmla="*/ 0 h 721888"/>
              <a:gd name="connsiteX1" fmla="*/ 2898888 w 2898888"/>
              <a:gd name="connsiteY1" fmla="*/ 0 h 721888"/>
              <a:gd name="connsiteX2" fmla="*/ 2898888 w 2898888"/>
              <a:gd name="connsiteY2" fmla="*/ 721888 h 721888"/>
              <a:gd name="connsiteX3" fmla="*/ 0 w 2898888"/>
              <a:gd name="connsiteY3" fmla="*/ 721888 h 721888"/>
              <a:gd name="connsiteX4" fmla="*/ 0 w 2898888"/>
              <a:gd name="connsiteY4" fmla="*/ 0 h 72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8888" h="721888">
                <a:moveTo>
                  <a:pt x="0" y="0"/>
                </a:moveTo>
                <a:lnTo>
                  <a:pt x="2898888" y="0"/>
                </a:lnTo>
                <a:lnTo>
                  <a:pt x="2898888" y="721888"/>
                </a:lnTo>
                <a:lnTo>
                  <a:pt x="0" y="721888"/>
                </a:lnTo>
                <a:lnTo>
                  <a:pt x="0" y="0"/>
                </a:lnTo>
                <a:close/>
              </a:path>
            </a:pathLst>
          </a:custGeom>
          <a:solidFill>
            <a:srgbClr val="90C226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b="1" kern="1200" dirty="0" smtClean="0">
                <a:latin typeface="Candara" panose="020E0502030303020204" pitchFamily="34" charset="0"/>
              </a:rPr>
              <a:t>ORGANISMOS PROMOTORES</a:t>
            </a:r>
            <a:endParaRPr lang="es-MX" sz="2000" b="1" kern="1200" dirty="0">
              <a:latin typeface="Candara" panose="020E0502030303020204" pitchFamily="34" charset="0"/>
            </a:endParaRPr>
          </a:p>
        </p:txBody>
      </p:sp>
      <p:sp>
        <p:nvSpPr>
          <p:cNvPr id="12" name="Forma libre 11"/>
          <p:cNvSpPr/>
          <p:nvPr/>
        </p:nvSpPr>
        <p:spPr>
          <a:xfrm>
            <a:off x="8331660" y="2263846"/>
            <a:ext cx="3329320" cy="3279705"/>
          </a:xfrm>
          <a:custGeom>
            <a:avLst/>
            <a:gdLst>
              <a:gd name="connsiteX0" fmla="*/ 0 w 2898888"/>
              <a:gd name="connsiteY0" fmla="*/ 0 h 3733199"/>
              <a:gd name="connsiteX1" fmla="*/ 2898888 w 2898888"/>
              <a:gd name="connsiteY1" fmla="*/ 0 h 3733199"/>
              <a:gd name="connsiteX2" fmla="*/ 2898888 w 2898888"/>
              <a:gd name="connsiteY2" fmla="*/ 3733199 h 3733199"/>
              <a:gd name="connsiteX3" fmla="*/ 0 w 2898888"/>
              <a:gd name="connsiteY3" fmla="*/ 3733199 h 3733199"/>
              <a:gd name="connsiteX4" fmla="*/ 0 w 2898888"/>
              <a:gd name="connsiteY4" fmla="*/ 0 h 373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8888" h="3733199">
                <a:moveTo>
                  <a:pt x="0" y="0"/>
                </a:moveTo>
                <a:lnTo>
                  <a:pt x="2898888" y="0"/>
                </a:lnTo>
                <a:lnTo>
                  <a:pt x="2898888" y="3733199"/>
                </a:lnTo>
                <a:lnTo>
                  <a:pt x="0" y="373319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2000" kern="1200" dirty="0" smtClean="0">
                <a:latin typeface="Candara" panose="020E0502030303020204" pitchFamily="34" charset="0"/>
              </a:rPr>
              <a:t>El OP deberá validar cotejando la documentación digital que se anexe contra la original, asentando nombre, fecha, firma y cargo de la persona que cotejó. </a:t>
            </a:r>
            <a:endParaRPr lang="es-MX" sz="2000" kern="1200" dirty="0">
              <a:latin typeface="Candara" panose="020E0502030303020204" pitchFamily="34" charset="0"/>
            </a:endParaRPr>
          </a:p>
        </p:txBody>
      </p:sp>
      <p:sp>
        <p:nvSpPr>
          <p:cNvPr id="7" name="10 CuadroTexto"/>
          <p:cNvSpPr txBox="1"/>
          <p:nvPr/>
        </p:nvSpPr>
        <p:spPr>
          <a:xfrm>
            <a:off x="240519" y="5715575"/>
            <a:ext cx="11420461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En </a:t>
            </a:r>
            <a:r>
              <a:rPr lang="es-MX" sz="2000" dirty="0">
                <a:solidFill>
                  <a:schemeClr val="bg1"/>
                </a:solidFill>
                <a:latin typeface="Candara" panose="020E0502030303020204" pitchFamily="34" charset="0"/>
              </a:rPr>
              <a:t>caso de que el periodo de ejecución del proyecto sea menor o igual a 6 (seis) meses, no aplicará la presentación del Reporte de Avance semestral, debiéndose presentar únicamente el Reporte </a:t>
            </a:r>
            <a:r>
              <a:rPr lang="es-MX" sz="2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Final.</a:t>
            </a:r>
            <a:endParaRPr lang="es-MX" sz="20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5" name="Rectángulo 1"/>
          <p:cNvSpPr/>
          <p:nvPr/>
        </p:nvSpPr>
        <p:spPr>
          <a:xfrm>
            <a:off x="240519" y="6457640"/>
            <a:ext cx="3653933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Dorian Álvarez</a:t>
            </a:r>
            <a:endParaRPr lang="es-MX" b="1" dirty="0">
              <a:latin typeface="Candara" panose="020E0502030303020204" pitchFamily="34" charset="0"/>
            </a:endParaRPr>
          </a:p>
        </p:txBody>
      </p:sp>
      <p:grpSp>
        <p:nvGrpSpPr>
          <p:cNvPr id="16" name="Grupo 19"/>
          <p:cNvGrpSpPr/>
          <p:nvPr/>
        </p:nvGrpSpPr>
        <p:grpSpPr>
          <a:xfrm>
            <a:off x="0" y="6390749"/>
            <a:ext cx="565928" cy="531957"/>
            <a:chOff x="179512" y="764864"/>
            <a:chExt cx="1440000" cy="1440000"/>
          </a:xfrm>
        </p:grpSpPr>
        <p:sp>
          <p:nvSpPr>
            <p:cNvPr id="17" name="Elipse 20"/>
            <p:cNvSpPr/>
            <p:nvPr/>
          </p:nvSpPr>
          <p:spPr>
            <a:xfrm>
              <a:off x="179512" y="764864"/>
              <a:ext cx="1440000" cy="1440000"/>
            </a:xfrm>
            <a:prstGeom prst="ellipse">
              <a:avLst/>
            </a:prstGeom>
            <a:solidFill>
              <a:srgbClr val="6CA2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b="1" dirty="0">
                  <a:latin typeface="Candara" panose="020E0502030303020204" pitchFamily="34" charset="0"/>
                </a:rPr>
                <a:t>5</a:t>
              </a:r>
            </a:p>
          </p:txBody>
        </p:sp>
        <p:sp>
          <p:nvSpPr>
            <p:cNvPr id="18" name="Anillo 22"/>
            <p:cNvSpPr/>
            <p:nvPr/>
          </p:nvSpPr>
          <p:spPr>
            <a:xfrm>
              <a:off x="251512" y="832650"/>
              <a:ext cx="1296000" cy="1296000"/>
            </a:xfrm>
            <a:prstGeom prst="donut">
              <a:avLst>
                <a:gd name="adj" fmla="val 85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800" b="1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199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 Título"/>
          <p:cNvSpPr txBox="1">
            <a:spLocks/>
          </p:cNvSpPr>
          <p:nvPr/>
        </p:nvSpPr>
        <p:spPr>
          <a:xfrm>
            <a:off x="0" y="153048"/>
            <a:ext cx="9956800" cy="4953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b="1" dirty="0" smtClean="0">
                <a:solidFill>
                  <a:srgbClr val="8CD600"/>
                </a:solidFill>
                <a:latin typeface="Candara" pitchFamily="34" charset="0"/>
              </a:rPr>
              <a:t>Reportes finales y plazo</a:t>
            </a:r>
            <a:endParaRPr lang="es-ES" sz="3600" b="1" dirty="0">
              <a:solidFill>
                <a:srgbClr val="8CD600"/>
              </a:solidFill>
              <a:latin typeface="Candara" pitchFamily="34" charset="0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41" y="0"/>
            <a:ext cx="3023659" cy="1296696"/>
          </a:xfrm>
          <a:prstGeom prst="rect">
            <a:avLst/>
          </a:prstGeom>
        </p:spPr>
      </p:pic>
      <p:sp>
        <p:nvSpPr>
          <p:cNvPr id="3" name="Forma libre 2"/>
          <p:cNvSpPr/>
          <p:nvPr/>
        </p:nvSpPr>
        <p:spPr>
          <a:xfrm>
            <a:off x="240518" y="1340660"/>
            <a:ext cx="3474231" cy="518400"/>
          </a:xfrm>
          <a:custGeom>
            <a:avLst/>
            <a:gdLst>
              <a:gd name="connsiteX0" fmla="*/ 0 w 2898888"/>
              <a:gd name="connsiteY0" fmla="*/ 0 h 518400"/>
              <a:gd name="connsiteX1" fmla="*/ 2898888 w 2898888"/>
              <a:gd name="connsiteY1" fmla="*/ 0 h 518400"/>
              <a:gd name="connsiteX2" fmla="*/ 2898888 w 2898888"/>
              <a:gd name="connsiteY2" fmla="*/ 518400 h 518400"/>
              <a:gd name="connsiteX3" fmla="*/ 0 w 2898888"/>
              <a:gd name="connsiteY3" fmla="*/ 518400 h 518400"/>
              <a:gd name="connsiteX4" fmla="*/ 0 w 2898888"/>
              <a:gd name="connsiteY4" fmla="*/ 0 h 51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8888" h="518400">
                <a:moveTo>
                  <a:pt x="0" y="0"/>
                </a:moveTo>
                <a:lnTo>
                  <a:pt x="2898888" y="0"/>
                </a:lnTo>
                <a:lnTo>
                  <a:pt x="2898888" y="518400"/>
                </a:lnTo>
                <a:lnTo>
                  <a:pt x="0" y="518400"/>
                </a:lnTo>
                <a:lnTo>
                  <a:pt x="0" y="0"/>
                </a:lnTo>
                <a:close/>
              </a:path>
            </a:pathLst>
          </a:custGeom>
          <a:solidFill>
            <a:srgbClr val="90C226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b="1" dirty="0">
                <a:latin typeface="Candara" panose="020E0502030303020204" pitchFamily="34" charset="0"/>
              </a:rPr>
              <a:t>REPORTE FINAL</a:t>
            </a:r>
          </a:p>
        </p:txBody>
      </p:sp>
      <p:sp>
        <p:nvSpPr>
          <p:cNvPr id="4" name="Forma libre 3"/>
          <p:cNvSpPr/>
          <p:nvPr/>
        </p:nvSpPr>
        <p:spPr>
          <a:xfrm>
            <a:off x="240518" y="2158864"/>
            <a:ext cx="3474231" cy="2335911"/>
          </a:xfrm>
          <a:custGeom>
            <a:avLst/>
            <a:gdLst>
              <a:gd name="connsiteX0" fmla="*/ 0 w 2898888"/>
              <a:gd name="connsiteY0" fmla="*/ 0 h 3853979"/>
              <a:gd name="connsiteX1" fmla="*/ 2898888 w 2898888"/>
              <a:gd name="connsiteY1" fmla="*/ 0 h 3853979"/>
              <a:gd name="connsiteX2" fmla="*/ 2898888 w 2898888"/>
              <a:gd name="connsiteY2" fmla="*/ 3853979 h 3853979"/>
              <a:gd name="connsiteX3" fmla="*/ 0 w 2898888"/>
              <a:gd name="connsiteY3" fmla="*/ 3853979 h 3853979"/>
              <a:gd name="connsiteX4" fmla="*/ 0 w 2898888"/>
              <a:gd name="connsiteY4" fmla="*/ 0 h 3853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8888" h="3853979">
                <a:moveTo>
                  <a:pt x="0" y="0"/>
                </a:moveTo>
                <a:lnTo>
                  <a:pt x="2898888" y="0"/>
                </a:lnTo>
                <a:lnTo>
                  <a:pt x="2898888" y="3853979"/>
                </a:lnTo>
                <a:lnTo>
                  <a:pt x="0" y="385397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400" dirty="0">
                <a:latin typeface="Candara" panose="020E0502030303020204" pitchFamily="34" charset="0"/>
              </a:rPr>
              <a:t>Reporte que el Beneficiario deberá remitir, a través del Organismo Promotor, al concluir el proyecto conforme a la fecha de cierre o a la duración aprobada en la Solicitud de apoyo por el Consejo Directivo o las prórrogas </a:t>
            </a:r>
            <a:r>
              <a:rPr lang="es-ES" sz="1400" dirty="0" smtClean="0">
                <a:latin typeface="Candara" panose="020E0502030303020204" pitchFamily="34" charset="0"/>
              </a:rPr>
              <a:t>aprobadas*. </a:t>
            </a:r>
            <a:r>
              <a:rPr lang="es-ES" sz="1400" dirty="0">
                <a:latin typeface="Candara" panose="020E0502030303020204" pitchFamily="34" charset="0"/>
              </a:rPr>
              <a:t>Su presentación se realizará a través del sistema del Programa, o conforme los medios que establezca la Instancia Ejecutora</a:t>
            </a:r>
            <a:endParaRPr lang="es-MX" sz="1400" kern="1200" dirty="0">
              <a:latin typeface="Candara" panose="020E0502030303020204" pitchFamily="34" charset="0"/>
            </a:endParaRPr>
          </a:p>
        </p:txBody>
      </p:sp>
      <p:sp>
        <p:nvSpPr>
          <p:cNvPr id="5" name="Forma libre 4"/>
          <p:cNvSpPr/>
          <p:nvPr/>
        </p:nvSpPr>
        <p:spPr>
          <a:xfrm>
            <a:off x="4283277" y="1340079"/>
            <a:ext cx="3474231" cy="518400"/>
          </a:xfrm>
          <a:custGeom>
            <a:avLst/>
            <a:gdLst>
              <a:gd name="connsiteX0" fmla="*/ 0 w 2898888"/>
              <a:gd name="connsiteY0" fmla="*/ 0 h 518400"/>
              <a:gd name="connsiteX1" fmla="*/ 2898888 w 2898888"/>
              <a:gd name="connsiteY1" fmla="*/ 0 h 518400"/>
              <a:gd name="connsiteX2" fmla="*/ 2898888 w 2898888"/>
              <a:gd name="connsiteY2" fmla="*/ 518400 h 518400"/>
              <a:gd name="connsiteX3" fmla="*/ 0 w 2898888"/>
              <a:gd name="connsiteY3" fmla="*/ 518400 h 518400"/>
              <a:gd name="connsiteX4" fmla="*/ 0 w 2898888"/>
              <a:gd name="connsiteY4" fmla="*/ 0 h 51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8888" h="518400">
                <a:moveTo>
                  <a:pt x="0" y="0"/>
                </a:moveTo>
                <a:lnTo>
                  <a:pt x="2898888" y="0"/>
                </a:lnTo>
                <a:lnTo>
                  <a:pt x="2898888" y="518400"/>
                </a:lnTo>
                <a:lnTo>
                  <a:pt x="0" y="518400"/>
                </a:lnTo>
                <a:lnTo>
                  <a:pt x="0" y="0"/>
                </a:lnTo>
                <a:close/>
              </a:path>
            </a:pathLst>
          </a:custGeom>
          <a:solidFill>
            <a:srgbClr val="90C226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b="1" dirty="0">
                <a:latin typeface="Candara" panose="020E0502030303020204" pitchFamily="34" charset="0"/>
              </a:rPr>
              <a:t>PLAZO DE ENTREGA</a:t>
            </a:r>
          </a:p>
        </p:txBody>
      </p:sp>
      <p:sp>
        <p:nvSpPr>
          <p:cNvPr id="6" name="Forma libre 5"/>
          <p:cNvSpPr/>
          <p:nvPr/>
        </p:nvSpPr>
        <p:spPr>
          <a:xfrm>
            <a:off x="4283277" y="2153363"/>
            <a:ext cx="3474231" cy="2335912"/>
          </a:xfrm>
          <a:custGeom>
            <a:avLst/>
            <a:gdLst>
              <a:gd name="connsiteX0" fmla="*/ 0 w 2898888"/>
              <a:gd name="connsiteY0" fmla="*/ 0 h 3853979"/>
              <a:gd name="connsiteX1" fmla="*/ 2898888 w 2898888"/>
              <a:gd name="connsiteY1" fmla="*/ 0 h 3853979"/>
              <a:gd name="connsiteX2" fmla="*/ 2898888 w 2898888"/>
              <a:gd name="connsiteY2" fmla="*/ 3853979 h 3853979"/>
              <a:gd name="connsiteX3" fmla="*/ 0 w 2898888"/>
              <a:gd name="connsiteY3" fmla="*/ 3853979 h 3853979"/>
              <a:gd name="connsiteX4" fmla="*/ 0 w 2898888"/>
              <a:gd name="connsiteY4" fmla="*/ 0 h 3853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8888" h="3853979">
                <a:moveTo>
                  <a:pt x="0" y="0"/>
                </a:moveTo>
                <a:lnTo>
                  <a:pt x="2898888" y="0"/>
                </a:lnTo>
                <a:lnTo>
                  <a:pt x="2898888" y="3853979"/>
                </a:lnTo>
                <a:lnTo>
                  <a:pt x="0" y="385397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400" dirty="0">
                <a:latin typeface="Candara" panose="020E0502030303020204" pitchFamily="34" charset="0"/>
              </a:rPr>
              <a:t>El BEN deberá enviar el Reporte Final del proyecto al OP, o para el caso de los proyectos sin OP, directamente a la IE a través del sistema del programa, durante los siguientes 10 (diez) días hábiles a la fecha de cierre del proyecto de acuerdo a la Solicitud de Apoyo aprobada, o en su caso, la fecha en que termine la prórroga otorgada por el CD.</a:t>
            </a:r>
            <a:endParaRPr lang="es-MX" sz="1400" kern="1200" dirty="0">
              <a:latin typeface="Candara" panose="020E0502030303020204" pitchFamily="34" charset="0"/>
            </a:endParaRPr>
          </a:p>
        </p:txBody>
      </p:sp>
      <p:sp>
        <p:nvSpPr>
          <p:cNvPr id="7" name="Forma libre 6"/>
          <p:cNvSpPr/>
          <p:nvPr/>
        </p:nvSpPr>
        <p:spPr>
          <a:xfrm>
            <a:off x="8065747" y="1340079"/>
            <a:ext cx="3474231" cy="518400"/>
          </a:xfrm>
          <a:custGeom>
            <a:avLst/>
            <a:gdLst>
              <a:gd name="connsiteX0" fmla="*/ 0 w 2898888"/>
              <a:gd name="connsiteY0" fmla="*/ 0 h 518400"/>
              <a:gd name="connsiteX1" fmla="*/ 2898888 w 2898888"/>
              <a:gd name="connsiteY1" fmla="*/ 0 h 518400"/>
              <a:gd name="connsiteX2" fmla="*/ 2898888 w 2898888"/>
              <a:gd name="connsiteY2" fmla="*/ 518400 h 518400"/>
              <a:gd name="connsiteX3" fmla="*/ 0 w 2898888"/>
              <a:gd name="connsiteY3" fmla="*/ 518400 h 518400"/>
              <a:gd name="connsiteX4" fmla="*/ 0 w 2898888"/>
              <a:gd name="connsiteY4" fmla="*/ 0 h 51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8888" h="518400">
                <a:moveTo>
                  <a:pt x="0" y="0"/>
                </a:moveTo>
                <a:lnTo>
                  <a:pt x="2898888" y="0"/>
                </a:lnTo>
                <a:lnTo>
                  <a:pt x="2898888" y="518400"/>
                </a:lnTo>
                <a:lnTo>
                  <a:pt x="0" y="518400"/>
                </a:lnTo>
                <a:lnTo>
                  <a:pt x="0" y="0"/>
                </a:lnTo>
                <a:close/>
              </a:path>
            </a:pathLst>
          </a:custGeom>
          <a:solidFill>
            <a:srgbClr val="90C226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b="1" dirty="0">
                <a:latin typeface="Candara" panose="020E0502030303020204" pitchFamily="34" charset="0"/>
              </a:rPr>
              <a:t>IE</a:t>
            </a:r>
          </a:p>
        </p:txBody>
      </p:sp>
      <p:sp>
        <p:nvSpPr>
          <p:cNvPr id="8" name="Forma libre 7"/>
          <p:cNvSpPr/>
          <p:nvPr/>
        </p:nvSpPr>
        <p:spPr>
          <a:xfrm>
            <a:off x="8065747" y="2132581"/>
            <a:ext cx="3474231" cy="2335912"/>
          </a:xfrm>
          <a:custGeom>
            <a:avLst/>
            <a:gdLst>
              <a:gd name="connsiteX0" fmla="*/ 0 w 2898888"/>
              <a:gd name="connsiteY0" fmla="*/ 0 h 3853979"/>
              <a:gd name="connsiteX1" fmla="*/ 2898888 w 2898888"/>
              <a:gd name="connsiteY1" fmla="*/ 0 h 3853979"/>
              <a:gd name="connsiteX2" fmla="*/ 2898888 w 2898888"/>
              <a:gd name="connsiteY2" fmla="*/ 3853979 h 3853979"/>
              <a:gd name="connsiteX3" fmla="*/ 0 w 2898888"/>
              <a:gd name="connsiteY3" fmla="*/ 3853979 h 3853979"/>
              <a:gd name="connsiteX4" fmla="*/ 0 w 2898888"/>
              <a:gd name="connsiteY4" fmla="*/ 0 h 3853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8888" h="3853979">
                <a:moveTo>
                  <a:pt x="0" y="0"/>
                </a:moveTo>
                <a:lnTo>
                  <a:pt x="2898888" y="0"/>
                </a:lnTo>
                <a:lnTo>
                  <a:pt x="2898888" y="3853979"/>
                </a:lnTo>
                <a:lnTo>
                  <a:pt x="0" y="385397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300" dirty="0">
                <a:solidFill>
                  <a:schemeClr val="tx1"/>
                </a:solidFill>
                <a:latin typeface="Candara" panose="020E0502030303020204" pitchFamily="34" charset="0"/>
              </a:rPr>
              <a:t>La IE dispondrá de 60 (sesenta) días naturales para validar el llenado del Reporte Final incluidos entregables e impactos, así como el dictamen contable</a:t>
            </a:r>
            <a:r>
              <a:rPr lang="es-MX" sz="1300" dirty="0">
                <a:latin typeface="Candara" panose="020E0502030303020204" pitchFamily="34" charset="0"/>
              </a:rPr>
              <a:t>.</a:t>
            </a:r>
          </a:p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300" dirty="0">
                <a:latin typeface="Candara" panose="020E0502030303020204" pitchFamily="34" charset="0"/>
              </a:rPr>
              <a:t>La IE emitirá hasta 3 (tres) ciclos de observaciones a los Reportes.  Si después de dichos ciclos no se subsanaran las observaciones y/o se presentara documentación incompleta, la IE expondrá el caso ante el CD para que éste determine las acciones correspondientes de acuerdo a la Regla 28, fracción II, Sanciones de las RO</a:t>
            </a:r>
            <a:r>
              <a:rPr lang="es-ES" sz="1200" dirty="0">
                <a:latin typeface="Candara" panose="020E0502030303020204" pitchFamily="34" charset="0"/>
              </a:rPr>
              <a:t>.</a:t>
            </a:r>
            <a:endParaRPr lang="es-MX" sz="1200" dirty="0">
              <a:latin typeface="Candara" panose="020E0502030303020204" pitchFamily="34" charset="0"/>
            </a:endParaRPr>
          </a:p>
        </p:txBody>
      </p:sp>
      <p:sp>
        <p:nvSpPr>
          <p:cNvPr id="22" name="Rectángulo 1"/>
          <p:cNvSpPr/>
          <p:nvPr/>
        </p:nvSpPr>
        <p:spPr>
          <a:xfrm>
            <a:off x="240519" y="6457640"/>
            <a:ext cx="3653933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Dorian Álvarez</a:t>
            </a:r>
            <a:endParaRPr lang="es-MX" b="1" dirty="0">
              <a:latin typeface="Candara" panose="020E0502030303020204" pitchFamily="34" charset="0"/>
            </a:endParaRPr>
          </a:p>
        </p:txBody>
      </p:sp>
      <p:grpSp>
        <p:nvGrpSpPr>
          <p:cNvPr id="23" name="Grupo 19"/>
          <p:cNvGrpSpPr/>
          <p:nvPr/>
        </p:nvGrpSpPr>
        <p:grpSpPr>
          <a:xfrm>
            <a:off x="0" y="6390749"/>
            <a:ext cx="565928" cy="531957"/>
            <a:chOff x="179512" y="764864"/>
            <a:chExt cx="1440000" cy="1440000"/>
          </a:xfrm>
        </p:grpSpPr>
        <p:sp>
          <p:nvSpPr>
            <p:cNvPr id="24" name="Elipse 20"/>
            <p:cNvSpPr/>
            <p:nvPr/>
          </p:nvSpPr>
          <p:spPr>
            <a:xfrm>
              <a:off x="179512" y="764864"/>
              <a:ext cx="1440000" cy="1440000"/>
            </a:xfrm>
            <a:prstGeom prst="ellipse">
              <a:avLst/>
            </a:prstGeom>
            <a:solidFill>
              <a:srgbClr val="6CA2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b="1" dirty="0">
                  <a:latin typeface="Candara" panose="020E0502030303020204" pitchFamily="34" charset="0"/>
                </a:rPr>
                <a:t>5</a:t>
              </a:r>
            </a:p>
          </p:txBody>
        </p:sp>
        <p:sp>
          <p:nvSpPr>
            <p:cNvPr id="25" name="Anillo 22"/>
            <p:cNvSpPr/>
            <p:nvPr/>
          </p:nvSpPr>
          <p:spPr>
            <a:xfrm>
              <a:off x="251512" y="832650"/>
              <a:ext cx="1296000" cy="1296000"/>
            </a:xfrm>
            <a:prstGeom prst="donut">
              <a:avLst>
                <a:gd name="adj" fmla="val 85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800" b="1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14" name="3 CuadroTexto"/>
          <p:cNvSpPr txBox="1"/>
          <p:nvPr/>
        </p:nvSpPr>
        <p:spPr>
          <a:xfrm>
            <a:off x="240518" y="4709321"/>
            <a:ext cx="11299460" cy="584775"/>
          </a:xfrm>
          <a:prstGeom prst="rect">
            <a:avLst/>
          </a:prstGeom>
          <a:solidFill>
            <a:srgbClr val="90C226"/>
          </a:solidFill>
        </p:spPr>
        <p:txBody>
          <a:bodyPr wrap="square" rtlCol="0">
            <a:spAutoFit/>
          </a:bodyPr>
          <a:lstStyle/>
          <a:p>
            <a:pPr lvl="0"/>
            <a:r>
              <a:rPr lang="es-MX" sz="1600" dirty="0">
                <a:solidFill>
                  <a:schemeClr val="bg1"/>
                </a:solidFill>
                <a:latin typeface="Candara" panose="020E0502030303020204" pitchFamily="34" charset="0"/>
              </a:rPr>
              <a:t>La IE dará por recibidos los Reportes de Avance evaluados por el OP y podrá emitir observaciones en cualquier momento. </a:t>
            </a:r>
          </a:p>
          <a:p>
            <a:pPr lvl="0"/>
            <a:r>
              <a:rPr lang="es-MX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Sólo </a:t>
            </a:r>
            <a:r>
              <a:rPr lang="es-MX" sz="1600" dirty="0">
                <a:solidFill>
                  <a:schemeClr val="bg1"/>
                </a:solidFill>
                <a:latin typeface="Candara" panose="020E0502030303020204" pitchFamily="34" charset="0"/>
              </a:rPr>
              <a:t>para el caso de proyectos sin OP la IE será la responsable de revisar y validar los Reportes de Avance </a:t>
            </a:r>
            <a:r>
              <a:rPr lang="es-MX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correspondientes.</a:t>
            </a:r>
            <a:endParaRPr lang="es-MX" sz="1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5" name="3 CuadroTexto"/>
          <p:cNvSpPr txBox="1"/>
          <p:nvPr/>
        </p:nvSpPr>
        <p:spPr>
          <a:xfrm>
            <a:off x="237053" y="5443616"/>
            <a:ext cx="11299460" cy="830997"/>
          </a:xfrm>
          <a:prstGeom prst="rect">
            <a:avLst/>
          </a:prstGeom>
          <a:solidFill>
            <a:srgbClr val="90C226"/>
          </a:solidFill>
        </p:spPr>
        <p:txBody>
          <a:bodyPr wrap="square" rtlCol="0">
            <a:spAutoFit/>
          </a:bodyPr>
          <a:lstStyle/>
          <a:p>
            <a:pPr lvl="0"/>
            <a:r>
              <a:rPr lang="es-MX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*El Ben podrá solicitar hasta 3 prórrogas: 1ª.- 6 meses, 2ª.- 3 meses y la 3ª.- 1 mes.</a:t>
            </a:r>
          </a:p>
          <a:p>
            <a:pPr lvl="0"/>
            <a:r>
              <a:rPr lang="es-MX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Cabe mencionar que en caso de contar con prórrogas aprobadas, se deberán presentar los reportes de avance semestrales correspondientes.</a:t>
            </a:r>
            <a:endParaRPr lang="es-MX" sz="1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07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 Título"/>
          <p:cNvSpPr txBox="1">
            <a:spLocks/>
          </p:cNvSpPr>
          <p:nvPr/>
        </p:nvSpPr>
        <p:spPr>
          <a:xfrm>
            <a:off x="0" y="153048"/>
            <a:ext cx="9956800" cy="4953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b="1" dirty="0" smtClean="0">
                <a:solidFill>
                  <a:srgbClr val="8CD600"/>
                </a:solidFill>
                <a:latin typeface="Candara" pitchFamily="34" charset="0"/>
              </a:rPr>
              <a:t>Carta </a:t>
            </a:r>
            <a:r>
              <a:rPr lang="es-ES" sz="3600" b="1" dirty="0">
                <a:solidFill>
                  <a:srgbClr val="8CD600"/>
                </a:solidFill>
                <a:latin typeface="Candara" pitchFamily="34" charset="0"/>
              </a:rPr>
              <a:t>de Cierre</a:t>
            </a: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41" y="0"/>
            <a:ext cx="3023659" cy="1296696"/>
          </a:xfrm>
          <a:prstGeom prst="rect">
            <a:avLst/>
          </a:prstGeom>
        </p:spPr>
      </p:pic>
      <p:sp>
        <p:nvSpPr>
          <p:cNvPr id="22" name="Rectángulo 1"/>
          <p:cNvSpPr/>
          <p:nvPr/>
        </p:nvSpPr>
        <p:spPr>
          <a:xfrm>
            <a:off x="240519" y="6457640"/>
            <a:ext cx="3653933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Dorian Álvarez</a:t>
            </a:r>
            <a:endParaRPr lang="es-MX" b="1" dirty="0">
              <a:latin typeface="Candara" panose="020E0502030303020204" pitchFamily="34" charset="0"/>
            </a:endParaRPr>
          </a:p>
        </p:txBody>
      </p:sp>
      <p:grpSp>
        <p:nvGrpSpPr>
          <p:cNvPr id="23" name="Grupo 19"/>
          <p:cNvGrpSpPr/>
          <p:nvPr/>
        </p:nvGrpSpPr>
        <p:grpSpPr>
          <a:xfrm>
            <a:off x="0" y="6390749"/>
            <a:ext cx="565928" cy="531957"/>
            <a:chOff x="179512" y="764864"/>
            <a:chExt cx="1440000" cy="1440000"/>
          </a:xfrm>
        </p:grpSpPr>
        <p:sp>
          <p:nvSpPr>
            <p:cNvPr id="24" name="Elipse 20"/>
            <p:cNvSpPr/>
            <p:nvPr/>
          </p:nvSpPr>
          <p:spPr>
            <a:xfrm>
              <a:off x="179512" y="764864"/>
              <a:ext cx="1440000" cy="1440000"/>
            </a:xfrm>
            <a:prstGeom prst="ellipse">
              <a:avLst/>
            </a:prstGeom>
            <a:solidFill>
              <a:srgbClr val="6CA2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b="1" dirty="0">
                  <a:latin typeface="Candara" panose="020E0502030303020204" pitchFamily="34" charset="0"/>
                </a:rPr>
                <a:t>5</a:t>
              </a:r>
            </a:p>
          </p:txBody>
        </p:sp>
        <p:sp>
          <p:nvSpPr>
            <p:cNvPr id="25" name="Anillo 22"/>
            <p:cNvSpPr/>
            <p:nvPr/>
          </p:nvSpPr>
          <p:spPr>
            <a:xfrm>
              <a:off x="251512" y="832650"/>
              <a:ext cx="1296000" cy="1296000"/>
            </a:xfrm>
            <a:prstGeom prst="donut">
              <a:avLst>
                <a:gd name="adj" fmla="val 85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800" b="1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15" name="5 Grupo"/>
          <p:cNvGrpSpPr/>
          <p:nvPr/>
        </p:nvGrpSpPr>
        <p:grpSpPr>
          <a:xfrm>
            <a:off x="2783632" y="1196753"/>
            <a:ext cx="6905800" cy="579947"/>
            <a:chOff x="4965044" y="43846"/>
            <a:chExt cx="2170682" cy="460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6 Rectángulo"/>
            <p:cNvSpPr/>
            <p:nvPr/>
          </p:nvSpPr>
          <p:spPr>
            <a:xfrm>
              <a:off x="4965044" y="43846"/>
              <a:ext cx="2170682" cy="460800"/>
            </a:xfrm>
            <a:prstGeom prst="rect">
              <a:avLst/>
            </a:prstGeom>
            <a:solidFill>
              <a:srgbClr val="90C226"/>
            </a:solidFill>
            <a:sp3d prstMaterial="plastic">
              <a:bevelT w="127000" h="25400" prst="relaxedInset"/>
            </a:sp3d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7 Rectángulo"/>
            <p:cNvSpPr/>
            <p:nvPr/>
          </p:nvSpPr>
          <p:spPr>
            <a:xfrm>
              <a:off x="4965044" y="43846"/>
              <a:ext cx="2170682" cy="4608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3200" b="1" dirty="0">
                  <a:latin typeface="Candara" panose="020E0502030303020204" pitchFamily="34" charset="0"/>
                </a:rPr>
                <a:t>IE</a:t>
              </a:r>
            </a:p>
          </p:txBody>
        </p:sp>
      </p:grpSp>
      <p:grpSp>
        <p:nvGrpSpPr>
          <p:cNvPr id="18" name="8 Grupo"/>
          <p:cNvGrpSpPr/>
          <p:nvPr/>
        </p:nvGrpSpPr>
        <p:grpSpPr>
          <a:xfrm>
            <a:off x="2783632" y="1988840"/>
            <a:ext cx="6905800" cy="3802360"/>
            <a:chOff x="4965044" y="659046"/>
            <a:chExt cx="2170682" cy="656812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10 Rectángulo"/>
            <p:cNvSpPr/>
            <p:nvPr/>
          </p:nvSpPr>
          <p:spPr>
            <a:xfrm>
              <a:off x="4965044" y="680697"/>
              <a:ext cx="2170682" cy="6546477"/>
            </a:xfrm>
            <a:prstGeom prst="rect">
              <a:avLst/>
            </a:prstGeom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11 Rectángulo"/>
            <p:cNvSpPr/>
            <p:nvPr/>
          </p:nvSpPr>
          <p:spPr>
            <a:xfrm>
              <a:off x="4965044" y="659046"/>
              <a:ext cx="2170682" cy="65681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MX" sz="2000" dirty="0">
                <a:latin typeface="Candara" panose="020E0502030303020204" pitchFamily="34" charset="0"/>
              </a:endParaRPr>
            </a:p>
            <a:p>
              <a:pPr marL="171450" lvl="1" indent="-1714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2400" dirty="0">
                  <a:solidFill>
                    <a:schemeClr val="tx1"/>
                  </a:solidFill>
                  <a:latin typeface="Candara" panose="020E0502030303020204" pitchFamily="34" charset="0"/>
                </a:rPr>
                <a:t>Una vez concluido y validado el Reporte final del proyecto.</a:t>
              </a:r>
            </a:p>
            <a:p>
              <a:pPr marL="171450" lvl="1" indent="-1714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MX" sz="2000" dirty="0">
                <a:latin typeface="Candara" panose="020E0502030303020204" pitchFamily="34" charset="0"/>
              </a:endParaRPr>
            </a:p>
            <a:p>
              <a:pPr marL="171450" lvl="1" indent="-1714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2400" dirty="0">
                  <a:solidFill>
                    <a:schemeClr val="tx1"/>
                  </a:solidFill>
                  <a:latin typeface="Candara" panose="020E0502030303020204" pitchFamily="34" charset="0"/>
                </a:rPr>
                <a:t>La IE entregará, a través de los Organismos Promotores, una carta de cierre de ejercicio de los apoyos a aquellos BEN cuyo proyecto no </a:t>
              </a:r>
              <a:r>
                <a:rPr lang="es-MX" sz="2400" dirty="0" smtClean="0">
                  <a:solidFill>
                    <a:schemeClr val="tx1"/>
                  </a:solidFill>
                  <a:latin typeface="Candara" panose="020E0502030303020204" pitchFamily="34" charset="0"/>
                </a:rPr>
                <a:t>presente </a:t>
              </a:r>
              <a:r>
                <a:rPr lang="es-MX" sz="2400" dirty="0">
                  <a:solidFill>
                    <a:schemeClr val="tx1"/>
                  </a:solidFill>
                  <a:latin typeface="Candara" panose="020E0502030303020204" pitchFamily="34" charset="0"/>
                </a:rPr>
                <a:t>pendientes </a:t>
              </a:r>
              <a:r>
                <a:rPr lang="es-MX" sz="2400" dirty="0" smtClean="0">
                  <a:solidFill>
                    <a:schemeClr val="tx1"/>
                  </a:solidFill>
                  <a:latin typeface="Candara" panose="020E0502030303020204" pitchFamily="34" charset="0"/>
                </a:rPr>
                <a:t>y que el </a:t>
              </a:r>
              <a:r>
                <a:rPr lang="es-MX" sz="2400" dirty="0">
                  <a:solidFill>
                    <a:schemeClr val="tx1"/>
                  </a:solidFill>
                  <a:latin typeface="Candara" panose="020E0502030303020204" pitchFamily="34" charset="0"/>
                </a:rPr>
                <a:t>Reporte Final haya sido </a:t>
              </a:r>
              <a:r>
                <a:rPr lang="es-MX" sz="2400" dirty="0" smtClean="0">
                  <a:solidFill>
                    <a:schemeClr val="tx1"/>
                  </a:solidFill>
                  <a:latin typeface="Candara" panose="020E0502030303020204" pitchFamily="34" charset="0"/>
                </a:rPr>
                <a:t>aprobado, conforme se indica en las ROP, </a:t>
              </a:r>
              <a:r>
                <a:rPr lang="es-MX" sz="2400" dirty="0">
                  <a:solidFill>
                    <a:schemeClr val="tx1"/>
                  </a:solidFill>
                  <a:latin typeface="Candara" panose="020E0502030303020204" pitchFamily="34" charset="0"/>
                </a:rPr>
                <a:t>en un plazo máximo de 30 días naturales a partir de la fecha de </a:t>
              </a:r>
              <a:r>
                <a:rPr lang="es-MX" sz="2400" dirty="0" smtClean="0">
                  <a:solidFill>
                    <a:schemeClr val="tx1"/>
                  </a:solidFill>
                  <a:latin typeface="Candara" panose="020E0502030303020204" pitchFamily="34" charset="0"/>
                </a:rPr>
                <a:t>aprobación.</a:t>
              </a:r>
              <a:r>
                <a:rPr lang="es-MX" sz="2400" dirty="0" smtClean="0">
                  <a:latin typeface="Candara" panose="020E0502030303020204" pitchFamily="34" charset="0"/>
                </a:rPr>
                <a:t> </a:t>
              </a:r>
              <a:endParaRPr lang="es-MX" sz="2400" dirty="0"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25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 Título"/>
          <p:cNvSpPr txBox="1">
            <a:spLocks/>
          </p:cNvSpPr>
          <p:nvPr/>
        </p:nvSpPr>
        <p:spPr>
          <a:xfrm>
            <a:off x="0" y="153048"/>
            <a:ext cx="9956800" cy="4953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b="1" dirty="0" smtClean="0">
                <a:solidFill>
                  <a:srgbClr val="8CD600"/>
                </a:solidFill>
                <a:latin typeface="Candara" pitchFamily="34" charset="0"/>
              </a:rPr>
              <a:t>Dictamen contable</a:t>
            </a:r>
            <a:endParaRPr lang="es-ES" sz="3600" b="1" dirty="0">
              <a:solidFill>
                <a:srgbClr val="8CD600"/>
              </a:solidFill>
              <a:latin typeface="Candara" pitchFamily="34" charset="0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41" y="0"/>
            <a:ext cx="3023659" cy="1296696"/>
          </a:xfrm>
          <a:prstGeom prst="rect">
            <a:avLst/>
          </a:prstGeom>
        </p:spPr>
      </p:pic>
      <p:sp>
        <p:nvSpPr>
          <p:cNvPr id="17" name="20 Rectángulo"/>
          <p:cNvSpPr/>
          <p:nvPr/>
        </p:nvSpPr>
        <p:spPr>
          <a:xfrm>
            <a:off x="4259287" y="2343039"/>
            <a:ext cx="3794895" cy="3847418"/>
          </a:xfrm>
          <a:prstGeom prst="rect">
            <a:avLst/>
          </a:prstGeom>
          <a:solidFill>
            <a:srgbClr val="90C226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</a:rPr>
              <a:t>Hoja de </a:t>
            </a:r>
            <a:r>
              <a:rPr lang="es-MX" dirty="0">
                <a:solidFill>
                  <a:schemeClr val="bg1"/>
                </a:solidFill>
              </a:rPr>
              <a:t>datos e índice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</a:rPr>
              <a:t>Resumen </a:t>
            </a:r>
            <a:r>
              <a:rPr lang="es-MX" dirty="0">
                <a:solidFill>
                  <a:schemeClr val="bg1"/>
                </a:solidFill>
              </a:rPr>
              <a:t>del dictamen contable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/>
                </a:solidFill>
              </a:rPr>
              <a:t>Concentrado de gastos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s-MX" dirty="0">
              <a:solidFill>
                <a:schemeClr val="bg1"/>
              </a:solidFill>
            </a:endParaRPr>
          </a:p>
          <a:p>
            <a:pPr defTabSz="457200"/>
            <a:r>
              <a:rPr lang="es-ES" dirty="0">
                <a:solidFill>
                  <a:schemeClr val="bg1"/>
                </a:solidFill>
              </a:rPr>
              <a:t>Estos formatos se  encuentran en la pagina de </a:t>
            </a:r>
            <a:r>
              <a:rPr lang="es-ES" dirty="0" smtClean="0">
                <a:solidFill>
                  <a:schemeClr val="bg1"/>
                </a:solidFill>
              </a:rPr>
              <a:t>PROSOFT.</a:t>
            </a:r>
            <a:endParaRPr lang="es-ES" dirty="0">
              <a:solidFill>
                <a:schemeClr val="bg1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s-ES" dirty="0">
              <a:solidFill>
                <a:schemeClr val="bg1"/>
              </a:solidFill>
            </a:endParaRPr>
          </a:p>
          <a:p>
            <a:pPr algn="just" defTabSz="457200"/>
            <a:r>
              <a:rPr lang="es-ES" b="1" u="sng" dirty="0">
                <a:solidFill>
                  <a:schemeClr val="bg1"/>
                </a:solidFill>
              </a:rPr>
              <a:t>Todos los dictámenes deberán de contar con este esquema, en caso contrario no podrán considerarse para la comprobación.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2" name="40 Rectángulo"/>
          <p:cNvSpPr/>
          <p:nvPr/>
        </p:nvSpPr>
        <p:spPr>
          <a:xfrm>
            <a:off x="251087" y="2317115"/>
            <a:ext cx="3794895" cy="3858828"/>
          </a:xfrm>
          <a:prstGeom prst="rect">
            <a:avLst/>
          </a:prstGeom>
          <a:solidFill>
            <a:srgbClr val="90C226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</a:rPr>
              <a:t>El  </a:t>
            </a:r>
            <a:r>
              <a:rPr lang="es-MX" dirty="0">
                <a:solidFill>
                  <a:schemeClr val="bg1"/>
                </a:solidFill>
              </a:rPr>
              <a:t>BEN deberá adjuntar al Reporte Final un dictamen contable del Proyecto sobre la mezcla total de las aportaciones que deberá ser realizado por un contador público o despacho externo de contadores públicos autorizados por la SHCP conforme al catálogo que puede encontrar en la página del Servicio de Administración Tributaria o en el siguiente URL: </a:t>
            </a:r>
            <a:r>
              <a:rPr lang="es-MX" b="1" u="sng" dirty="0">
                <a:solidFill>
                  <a:schemeClr val="bg1"/>
                </a:solidFill>
              </a:rPr>
              <a:t>https://www.consulta.sat.gob.mx/cprsinternet</a:t>
            </a:r>
          </a:p>
        </p:txBody>
      </p:sp>
      <p:sp>
        <p:nvSpPr>
          <p:cNvPr id="23" name="42 Rectángulo"/>
          <p:cNvSpPr/>
          <p:nvPr/>
        </p:nvSpPr>
        <p:spPr>
          <a:xfrm>
            <a:off x="8263243" y="2317115"/>
            <a:ext cx="3739632" cy="3858828"/>
          </a:xfrm>
          <a:prstGeom prst="rect">
            <a:avLst/>
          </a:prstGeom>
          <a:solidFill>
            <a:srgbClr val="90C226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</a:rPr>
              <a:t>En </a:t>
            </a:r>
            <a:r>
              <a:rPr lang="es-MX" dirty="0">
                <a:solidFill>
                  <a:schemeClr val="bg1"/>
                </a:solidFill>
              </a:rPr>
              <a:t>el rubro </a:t>
            </a:r>
            <a:r>
              <a:rPr lang="es-MX" dirty="0" smtClean="0">
                <a:solidFill>
                  <a:schemeClr val="bg1"/>
                </a:solidFill>
              </a:rPr>
              <a:t>5 numeral 5.3 SERVICIOS </a:t>
            </a:r>
            <a:r>
              <a:rPr lang="es-MX" dirty="0">
                <a:solidFill>
                  <a:schemeClr val="bg1"/>
                </a:solidFill>
              </a:rPr>
              <a:t>PROFESIONALES DIVERSOS se encuentra el concepto aplicable “Servicios de auditoría Contable</a:t>
            </a:r>
            <a:r>
              <a:rPr lang="es-MX" dirty="0" smtClean="0">
                <a:solidFill>
                  <a:schemeClr val="bg1"/>
                </a:solidFill>
              </a:rPr>
              <a:t>”, en </a:t>
            </a:r>
            <a:r>
              <a:rPr lang="es-MX" dirty="0">
                <a:solidFill>
                  <a:schemeClr val="bg1"/>
                </a:solidFill>
              </a:rPr>
              <a:t>el </a:t>
            </a:r>
            <a:r>
              <a:rPr lang="es-MX" dirty="0" smtClean="0">
                <a:solidFill>
                  <a:schemeClr val="bg1"/>
                </a:solidFill>
              </a:rPr>
              <a:t>cual el beneficiario </a:t>
            </a:r>
            <a:r>
              <a:rPr lang="es-MX" dirty="0">
                <a:solidFill>
                  <a:schemeClr val="bg1"/>
                </a:solidFill>
              </a:rPr>
              <a:t>puede acceder al apoyo.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</a:rPr>
              <a:t>Cabe </a:t>
            </a:r>
            <a:r>
              <a:rPr lang="es-MX" dirty="0">
                <a:solidFill>
                  <a:schemeClr val="bg1"/>
                </a:solidFill>
              </a:rPr>
              <a:t>mencionar que el dictamen contable es una </a:t>
            </a:r>
            <a:r>
              <a:rPr lang="es-MX" dirty="0" smtClean="0">
                <a:solidFill>
                  <a:schemeClr val="bg1"/>
                </a:solidFill>
              </a:rPr>
              <a:t>obligación y debe ser presentado aún </a:t>
            </a:r>
            <a:r>
              <a:rPr lang="es-MX" dirty="0">
                <a:solidFill>
                  <a:schemeClr val="bg1"/>
                </a:solidFill>
              </a:rPr>
              <a:t>cuando </a:t>
            </a:r>
            <a:r>
              <a:rPr lang="es-MX" dirty="0" smtClean="0">
                <a:solidFill>
                  <a:schemeClr val="bg1"/>
                </a:solidFill>
              </a:rPr>
              <a:t>el Ben no haya obtenido apoyo para dicho concepto.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4" name="43 CuadroTexto"/>
          <p:cNvSpPr txBox="1"/>
          <p:nvPr/>
        </p:nvSpPr>
        <p:spPr>
          <a:xfrm>
            <a:off x="4259287" y="1352235"/>
            <a:ext cx="3794895" cy="9648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2" tIns="85344" rIns="149352" bIns="85344" numCol="1" spcCol="1270" anchor="ctr" anchorCtr="0">
            <a:noAutofit/>
          </a:bodyPr>
          <a:lstStyle>
            <a:defPPr>
              <a:defRPr lang="es-MX"/>
            </a:defPPr>
            <a:lvl1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100" b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ndara" panose="020E0502030303020204" pitchFamily="34" charset="0"/>
              </a:defRPr>
            </a:lvl1pPr>
            <a:lvl2pPr defTabSz="457200"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2pPr>
            <a:lvl3pPr defTabSz="457200"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 defTabSz="457200"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 defTabSz="457200"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 defTabSz="457200"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 defTabSz="457200"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 defTabSz="457200"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 defTabSz="457200"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es-MX" dirty="0"/>
              <a:t>CARACTERÍSTICAS DE LOS APARTADOS DEL DICTAMEN CONTABLE</a:t>
            </a:r>
          </a:p>
        </p:txBody>
      </p:sp>
      <p:sp>
        <p:nvSpPr>
          <p:cNvPr id="25" name="44 CuadroTexto"/>
          <p:cNvSpPr txBox="1"/>
          <p:nvPr/>
        </p:nvSpPr>
        <p:spPr>
          <a:xfrm>
            <a:off x="251087" y="1352236"/>
            <a:ext cx="3794895" cy="92333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2" tIns="85344" rIns="149352" bIns="85344" numCol="1" spcCol="1270" anchor="ctr" anchorCtr="0">
            <a:noAutofit/>
          </a:bodyPr>
          <a:lstStyle>
            <a:defPPr>
              <a:defRPr lang="en-US"/>
            </a:defPPr>
            <a:lvl1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100" b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ndara" panose="020E0502030303020204" pitchFamily="34" charset="0"/>
              </a:defRPr>
            </a:lvl1pPr>
            <a:lvl2pPr defTabSz="457200"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2pPr>
            <a:lvl3pPr defTabSz="457200"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 defTabSz="457200"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 defTabSz="457200"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 defTabSz="457200"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 defTabSz="457200"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 defTabSz="457200"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 defTabSz="457200"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es-MX" dirty="0" smtClean="0"/>
              <a:t>ENTREGA</a:t>
            </a:r>
          </a:p>
        </p:txBody>
      </p:sp>
      <p:sp>
        <p:nvSpPr>
          <p:cNvPr id="26" name="45 CuadroTexto"/>
          <p:cNvSpPr txBox="1"/>
          <p:nvPr/>
        </p:nvSpPr>
        <p:spPr>
          <a:xfrm>
            <a:off x="8263243" y="1352235"/>
            <a:ext cx="3739632" cy="92333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2" tIns="85344" rIns="149352" bIns="85344" numCol="1" spcCol="1270" anchor="ctr" anchorCtr="0">
            <a:noAutofit/>
          </a:bodyPr>
          <a:lstStyle>
            <a:defPPr>
              <a:defRPr lang="es-MX"/>
            </a:defPPr>
            <a:lvl1pPr algn="just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100" b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ndara" panose="020E0502030303020204" pitchFamily="34" charset="0"/>
              </a:defRPr>
            </a:lvl1pPr>
            <a:lvl2pPr defTabSz="457200"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2pPr>
            <a:lvl3pPr defTabSz="457200"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 defTabSz="457200"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 defTabSz="457200"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 defTabSz="457200"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 defTabSz="457200"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 defTabSz="457200"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 defTabSz="457200"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pPr algn="ctr"/>
            <a:r>
              <a:rPr lang="es-MX" dirty="0" smtClean="0"/>
              <a:t>RUBRO </a:t>
            </a:r>
            <a:r>
              <a:rPr lang="es-MX" dirty="0"/>
              <a:t>DE </a:t>
            </a:r>
            <a:r>
              <a:rPr lang="es-MX" dirty="0" smtClean="0"/>
              <a:t>APOYO</a:t>
            </a:r>
            <a:endParaRPr lang="es-MX" dirty="0"/>
          </a:p>
        </p:txBody>
      </p:sp>
      <p:sp>
        <p:nvSpPr>
          <p:cNvPr id="27" name="Rectángulo 1"/>
          <p:cNvSpPr/>
          <p:nvPr/>
        </p:nvSpPr>
        <p:spPr>
          <a:xfrm>
            <a:off x="240519" y="6457640"/>
            <a:ext cx="3653933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Dorian Álvarez</a:t>
            </a:r>
            <a:endParaRPr lang="es-MX" b="1" dirty="0">
              <a:latin typeface="Candara" panose="020E0502030303020204" pitchFamily="34" charset="0"/>
            </a:endParaRPr>
          </a:p>
        </p:txBody>
      </p:sp>
      <p:grpSp>
        <p:nvGrpSpPr>
          <p:cNvPr id="28" name="Grupo 19"/>
          <p:cNvGrpSpPr/>
          <p:nvPr/>
        </p:nvGrpSpPr>
        <p:grpSpPr>
          <a:xfrm>
            <a:off x="0" y="6390749"/>
            <a:ext cx="565928" cy="531957"/>
            <a:chOff x="179512" y="764864"/>
            <a:chExt cx="1440000" cy="1440000"/>
          </a:xfrm>
        </p:grpSpPr>
        <p:sp>
          <p:nvSpPr>
            <p:cNvPr id="29" name="Elipse 20"/>
            <p:cNvSpPr/>
            <p:nvPr/>
          </p:nvSpPr>
          <p:spPr>
            <a:xfrm>
              <a:off x="179512" y="764864"/>
              <a:ext cx="1440000" cy="1440000"/>
            </a:xfrm>
            <a:prstGeom prst="ellipse">
              <a:avLst/>
            </a:prstGeom>
            <a:solidFill>
              <a:srgbClr val="6CA2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b="1" dirty="0">
                  <a:latin typeface="Candara" panose="020E0502030303020204" pitchFamily="34" charset="0"/>
                </a:rPr>
                <a:t>5</a:t>
              </a:r>
            </a:p>
          </p:txBody>
        </p:sp>
        <p:sp>
          <p:nvSpPr>
            <p:cNvPr id="30" name="Anillo 22"/>
            <p:cNvSpPr/>
            <p:nvPr/>
          </p:nvSpPr>
          <p:spPr>
            <a:xfrm>
              <a:off x="251512" y="832650"/>
              <a:ext cx="1296000" cy="1296000"/>
            </a:xfrm>
            <a:prstGeom prst="donut">
              <a:avLst>
                <a:gd name="adj" fmla="val 85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800" b="1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756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 Título"/>
          <p:cNvSpPr txBox="1">
            <a:spLocks/>
          </p:cNvSpPr>
          <p:nvPr/>
        </p:nvSpPr>
        <p:spPr>
          <a:xfrm>
            <a:off x="0" y="153048"/>
            <a:ext cx="9956800" cy="4953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b="1" dirty="0" smtClean="0">
                <a:solidFill>
                  <a:srgbClr val="8CD600"/>
                </a:solidFill>
                <a:latin typeface="Candara" pitchFamily="34" charset="0"/>
              </a:rPr>
              <a:t>Cierre </a:t>
            </a:r>
            <a:r>
              <a:rPr lang="es-ES" sz="3600" b="1" dirty="0">
                <a:solidFill>
                  <a:srgbClr val="8CD600"/>
                </a:solidFill>
                <a:latin typeface="Candara" pitchFamily="34" charset="0"/>
              </a:rPr>
              <a:t>de </a:t>
            </a:r>
            <a:r>
              <a:rPr lang="es-ES" sz="3600" b="1" dirty="0" smtClean="0">
                <a:solidFill>
                  <a:srgbClr val="8CD600"/>
                </a:solidFill>
                <a:latin typeface="Candara" pitchFamily="34" charset="0"/>
              </a:rPr>
              <a:t>Cuentas</a:t>
            </a:r>
            <a:endParaRPr lang="es-ES" sz="3600" b="1" dirty="0">
              <a:solidFill>
                <a:srgbClr val="8CD600"/>
              </a:solidFill>
              <a:latin typeface="Candara" pitchFamily="34" charset="0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41" y="0"/>
            <a:ext cx="3023659" cy="1296696"/>
          </a:xfrm>
          <a:prstGeom prst="rect">
            <a:avLst/>
          </a:prstGeom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1037719" y="1355142"/>
            <a:ext cx="9985351" cy="4546309"/>
          </a:xfrm>
          <a:prstGeom prst="rect">
            <a:avLst/>
          </a:prstGeom>
          <a:solidFill>
            <a:srgbClr val="90C226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2813">
              <a:lnSpc>
                <a:spcPct val="80000"/>
              </a:lnSpc>
              <a:buNone/>
            </a:pPr>
            <a:r>
              <a:rPr lang="es-MX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Requisitos</a:t>
            </a:r>
          </a:p>
          <a:p>
            <a:pPr marL="0" indent="0" algn="just" defTabSz="912813">
              <a:lnSpc>
                <a:spcPct val="80000"/>
              </a:lnSpc>
              <a:buNone/>
            </a:pPr>
            <a:endParaRPr lang="es-MX" sz="2400" b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 algn="just" defTabSz="912813">
              <a:lnSpc>
                <a:spcPct val="80000"/>
              </a:lnSpc>
              <a:buNone/>
            </a:pPr>
            <a:endParaRPr lang="es-MX" sz="2400" b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 algn="just" defTabSz="912813">
              <a:lnSpc>
                <a:spcPct val="80000"/>
              </a:lnSpc>
              <a:buNone/>
            </a:pPr>
            <a:r>
              <a:rPr lang="es-MX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Debe presentar la siguiente información:</a:t>
            </a:r>
          </a:p>
          <a:p>
            <a:pPr algn="just" defTabSz="912813">
              <a:lnSpc>
                <a:spcPct val="80000"/>
              </a:lnSpc>
            </a:pPr>
            <a:endParaRPr lang="es-MX" sz="24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just" defTabSz="912813">
              <a:lnSpc>
                <a:spcPct val="80000"/>
              </a:lnSpc>
            </a:pPr>
            <a:r>
              <a:rPr lang="es-MX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Estados </a:t>
            </a:r>
            <a:r>
              <a:rPr lang="es-MX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de cuenta desde que se recibió el recurso hasta que la cuenta haya sido </a:t>
            </a:r>
            <a:r>
              <a:rPr lang="es-MX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cancelada.</a:t>
            </a:r>
            <a:endParaRPr lang="es-MX" sz="2400" b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just" defTabSz="912813">
              <a:lnSpc>
                <a:spcPct val="80000"/>
              </a:lnSpc>
            </a:pPr>
            <a:r>
              <a:rPr lang="es-MX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Carta de cancelación de cuenta bancaria: Proporcionada por el </a:t>
            </a:r>
            <a:r>
              <a:rPr lang="es-MX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Banco.</a:t>
            </a:r>
            <a:endParaRPr lang="es-MX" sz="2400" b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just" defTabSz="912813">
              <a:lnSpc>
                <a:spcPct val="80000"/>
              </a:lnSpc>
            </a:pPr>
            <a:r>
              <a:rPr lang="es-MX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Constancia de cancelación de cuenta con saldo en </a:t>
            </a:r>
            <a:r>
              <a:rPr lang="es-MX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ceros.</a:t>
            </a:r>
            <a:endParaRPr lang="es-MX" sz="2400" b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just" defTabSz="912813">
              <a:lnSpc>
                <a:spcPct val="80000"/>
              </a:lnSpc>
            </a:pPr>
            <a:r>
              <a:rPr lang="es-MX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Se </a:t>
            </a:r>
            <a:r>
              <a:rPr lang="es-MX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reintegrarán </a:t>
            </a:r>
            <a:r>
              <a:rPr lang="es-MX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a la TESOFE los intereses generados.</a:t>
            </a:r>
          </a:p>
          <a:p>
            <a:pPr algn="just" defTabSz="912813">
              <a:lnSpc>
                <a:spcPct val="80000"/>
              </a:lnSpc>
            </a:pPr>
            <a:r>
              <a:rPr lang="es-MX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Las comisiones y gastos bancarios los absorbe el </a:t>
            </a:r>
            <a:r>
              <a:rPr lang="es-MX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beneficiario.</a:t>
            </a:r>
            <a:endParaRPr lang="es-MX" sz="2400" b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1639888" lvl="2" indent="-455613" algn="just" defTabSz="912813">
              <a:lnSpc>
                <a:spcPct val="80000"/>
              </a:lnSpc>
              <a:buNone/>
            </a:pPr>
            <a:endParaRPr lang="es-MX" sz="28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s-MX" sz="4000" dirty="0">
              <a:latin typeface="Candara" panose="020E0502030303020204" pitchFamily="34" charset="0"/>
            </a:endParaRPr>
          </a:p>
        </p:txBody>
      </p:sp>
      <p:sp>
        <p:nvSpPr>
          <p:cNvPr id="8" name="Rectángulo 1"/>
          <p:cNvSpPr/>
          <p:nvPr/>
        </p:nvSpPr>
        <p:spPr>
          <a:xfrm>
            <a:off x="240519" y="6457640"/>
            <a:ext cx="3653933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>
                <a:latin typeface="Candara" panose="020E0502030303020204" pitchFamily="34" charset="0"/>
              </a:rPr>
              <a:t>Oscar Armando Santana</a:t>
            </a:r>
          </a:p>
        </p:txBody>
      </p:sp>
      <p:grpSp>
        <p:nvGrpSpPr>
          <p:cNvPr id="9" name="Grupo 19"/>
          <p:cNvGrpSpPr/>
          <p:nvPr/>
        </p:nvGrpSpPr>
        <p:grpSpPr>
          <a:xfrm>
            <a:off x="0" y="6390749"/>
            <a:ext cx="565928" cy="531957"/>
            <a:chOff x="179512" y="764864"/>
            <a:chExt cx="1440000" cy="1440000"/>
          </a:xfrm>
        </p:grpSpPr>
        <p:sp>
          <p:nvSpPr>
            <p:cNvPr id="10" name="Elipse 20"/>
            <p:cNvSpPr/>
            <p:nvPr/>
          </p:nvSpPr>
          <p:spPr>
            <a:xfrm>
              <a:off x="179512" y="764864"/>
              <a:ext cx="1440000" cy="1440000"/>
            </a:xfrm>
            <a:prstGeom prst="ellipse">
              <a:avLst/>
            </a:prstGeom>
            <a:solidFill>
              <a:srgbClr val="6CA2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b="1" dirty="0">
                  <a:latin typeface="Candara" panose="020E0502030303020204" pitchFamily="34" charset="0"/>
                </a:rPr>
                <a:t>5</a:t>
              </a:r>
            </a:p>
          </p:txBody>
        </p:sp>
        <p:sp>
          <p:nvSpPr>
            <p:cNvPr id="11" name="Anillo 22"/>
            <p:cNvSpPr/>
            <p:nvPr/>
          </p:nvSpPr>
          <p:spPr>
            <a:xfrm>
              <a:off x="251512" y="832650"/>
              <a:ext cx="1296000" cy="1296000"/>
            </a:xfrm>
            <a:prstGeom prst="donut">
              <a:avLst>
                <a:gd name="adj" fmla="val 85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800" b="1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49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264" y="3616622"/>
            <a:ext cx="12192000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s-MX" sz="4800" dirty="0" smtClean="0">
                <a:solidFill>
                  <a:prstClr val="white"/>
                </a:solidFill>
                <a:latin typeface="Candara" panose="020E0502030303020204" pitchFamily="34" charset="0"/>
              </a:rPr>
              <a:t>6. Auditoría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70" y="928323"/>
            <a:ext cx="5373108" cy="230425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39" y="5937667"/>
            <a:ext cx="2684304" cy="9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3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ágono 2"/>
          <p:cNvSpPr/>
          <p:nvPr/>
        </p:nvSpPr>
        <p:spPr>
          <a:xfrm>
            <a:off x="240519" y="928137"/>
            <a:ext cx="6488894" cy="766342"/>
          </a:xfrm>
          <a:prstGeom prst="homePlate">
            <a:avLst/>
          </a:prstGeom>
          <a:solidFill>
            <a:srgbClr val="90C226"/>
          </a:solidFill>
          <a:ln>
            <a:noFill/>
          </a:ln>
          <a:effectLst>
            <a:outerShdw blurRad="50800" dist="114300" dir="41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>
            <a:off x="0" y="153048"/>
            <a:ext cx="9956800" cy="4953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b="1" dirty="0" smtClean="0">
                <a:solidFill>
                  <a:srgbClr val="8CD600"/>
                </a:solidFill>
                <a:latin typeface="Candara" pitchFamily="34" charset="0"/>
              </a:rPr>
              <a:t>Tipos </a:t>
            </a:r>
            <a:r>
              <a:rPr lang="es-ES" sz="3600" b="1" dirty="0">
                <a:solidFill>
                  <a:srgbClr val="8CD600"/>
                </a:solidFill>
                <a:latin typeface="Candara" pitchFamily="34" charset="0"/>
              </a:rPr>
              <a:t>de </a:t>
            </a:r>
            <a:r>
              <a:rPr lang="es-ES" sz="3600" b="1" dirty="0" smtClean="0">
                <a:solidFill>
                  <a:srgbClr val="8CD600"/>
                </a:solidFill>
                <a:latin typeface="Candara" pitchFamily="34" charset="0"/>
              </a:rPr>
              <a:t>auditoría</a:t>
            </a:r>
            <a:endParaRPr lang="es-ES" sz="3600" b="1" dirty="0">
              <a:solidFill>
                <a:srgbClr val="8CD600"/>
              </a:solidFill>
              <a:latin typeface="Candara" pitchFamily="34" charset="0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41" y="14612"/>
            <a:ext cx="3023659" cy="1296696"/>
          </a:xfrm>
          <a:prstGeom prst="rect">
            <a:avLst/>
          </a:prstGeom>
        </p:spPr>
      </p:pic>
      <p:sp>
        <p:nvSpPr>
          <p:cNvPr id="8" name="Rectángulo 1"/>
          <p:cNvSpPr/>
          <p:nvPr/>
        </p:nvSpPr>
        <p:spPr>
          <a:xfrm>
            <a:off x="240519" y="6438590"/>
            <a:ext cx="3653933" cy="3416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63538"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b="1" dirty="0" smtClean="0"/>
              <a:t>Yonatan Ramírez Nery</a:t>
            </a:r>
            <a:endParaRPr lang="es-MX" b="1" dirty="0"/>
          </a:p>
        </p:txBody>
      </p:sp>
      <p:grpSp>
        <p:nvGrpSpPr>
          <p:cNvPr id="9" name="Grupo 19"/>
          <p:cNvGrpSpPr/>
          <p:nvPr/>
        </p:nvGrpSpPr>
        <p:grpSpPr>
          <a:xfrm>
            <a:off x="0" y="6371699"/>
            <a:ext cx="565928" cy="531957"/>
            <a:chOff x="179512" y="764864"/>
            <a:chExt cx="1440000" cy="1440000"/>
          </a:xfrm>
        </p:grpSpPr>
        <p:sp>
          <p:nvSpPr>
            <p:cNvPr id="10" name="Elipse 20"/>
            <p:cNvSpPr/>
            <p:nvPr/>
          </p:nvSpPr>
          <p:spPr>
            <a:xfrm>
              <a:off x="179512" y="764864"/>
              <a:ext cx="1440000" cy="1440000"/>
            </a:xfrm>
            <a:prstGeom prst="ellipse">
              <a:avLst/>
            </a:prstGeom>
            <a:solidFill>
              <a:srgbClr val="6CA2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b="1" dirty="0">
                  <a:latin typeface="Candara" panose="020E0502030303020204" pitchFamily="34" charset="0"/>
                </a:rPr>
                <a:t>6</a:t>
              </a:r>
            </a:p>
          </p:txBody>
        </p:sp>
        <p:sp>
          <p:nvSpPr>
            <p:cNvPr id="11" name="Anillo 22"/>
            <p:cNvSpPr/>
            <p:nvPr/>
          </p:nvSpPr>
          <p:spPr>
            <a:xfrm>
              <a:off x="251512" y="832650"/>
              <a:ext cx="1296000" cy="1296000"/>
            </a:xfrm>
            <a:prstGeom prst="donut">
              <a:avLst>
                <a:gd name="adj" fmla="val 85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800" b="1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12" name="2 Marcador de contenido"/>
          <p:cNvSpPr txBox="1">
            <a:spLocks/>
          </p:cNvSpPr>
          <p:nvPr/>
        </p:nvSpPr>
        <p:spPr>
          <a:xfrm>
            <a:off x="339272" y="979224"/>
            <a:ext cx="5796772" cy="573134"/>
          </a:xfrm>
          <a:prstGeom prst="rect">
            <a:avLst/>
          </a:prstGeom>
          <a:solidFill>
            <a:srgbClr val="90C226"/>
          </a:solidFill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2813">
              <a:lnSpc>
                <a:spcPct val="80000"/>
              </a:lnSpc>
              <a:buNone/>
            </a:pPr>
            <a:r>
              <a:rPr lang="es-MX" sz="18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Por la naturaleza de los recursos del Fondo PROSOFT, estos son sujeto de revisión por parte de distintos Órganos Fiscalizadores.</a:t>
            </a:r>
            <a:endParaRPr lang="es-MX" sz="18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14" name="Picture 4" descr="http://extranet.sae.gob.mx/SiteCollectionImages/2012/Carrusel/logooi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00" b="17716"/>
          <a:stretch/>
        </p:blipFill>
        <p:spPr bwMode="auto">
          <a:xfrm>
            <a:off x="1761811" y="3677256"/>
            <a:ext cx="3317800" cy="135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redondeado 14"/>
          <p:cNvSpPr/>
          <p:nvPr/>
        </p:nvSpPr>
        <p:spPr>
          <a:xfrm>
            <a:off x="7632273" y="2148875"/>
            <a:ext cx="3854901" cy="2386404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67000">
                <a:schemeClr val="lt1">
                  <a:tint val="98000"/>
                  <a:satMod val="130000"/>
                  <a:shade val="90000"/>
                  <a:lumMod val="103000"/>
                </a:schemeClr>
              </a:gs>
              <a:gs pos="91000">
                <a:schemeClr val="lt1">
                  <a:shade val="63000"/>
                  <a:satMod val="120000"/>
                </a:schemeClr>
              </a:gs>
            </a:gsLst>
          </a:gradFill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es-MX" b="1" dirty="0" smtClean="0"/>
          </a:p>
          <a:p>
            <a:pPr marL="285750" indent="-285750" algn="ctr">
              <a:buFontTx/>
              <a:buChar char="-"/>
            </a:pPr>
            <a:endParaRPr lang="es-MX" b="1" dirty="0"/>
          </a:p>
          <a:p>
            <a:pPr marL="285750" indent="-285750" algn="ctr">
              <a:buFontTx/>
              <a:buChar char="-"/>
            </a:pPr>
            <a:endParaRPr lang="es-MX" b="1" dirty="0" smtClean="0"/>
          </a:p>
          <a:p>
            <a:pPr marL="285750" indent="-285750" algn="ctr">
              <a:buFontTx/>
              <a:buChar char="-"/>
            </a:pPr>
            <a:endParaRPr lang="es-MX" b="1" dirty="0" smtClean="0"/>
          </a:p>
          <a:p>
            <a:pPr marL="285750" indent="-285750" algn="ctr">
              <a:buFontTx/>
              <a:buChar char="-"/>
            </a:pPr>
            <a:r>
              <a:rPr lang="es-MX" sz="2000" b="1" dirty="0" smtClean="0">
                <a:latin typeface="Candara" panose="020E0502030303020204" pitchFamily="34" charset="0"/>
              </a:rPr>
              <a:t>Coordinación de supervisión y atención a órganos fiscalizadores</a:t>
            </a:r>
          </a:p>
          <a:p>
            <a:pPr marL="285750" indent="-285750" algn="ctr">
              <a:buFontTx/>
              <a:buChar char="-"/>
            </a:pPr>
            <a:endParaRPr lang="es-MX" sz="2000" b="1" dirty="0">
              <a:latin typeface="Candara" panose="020E0502030303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s-MX" sz="2000" b="1" dirty="0" smtClean="0">
                <a:latin typeface="Candara" panose="020E0502030303020204" pitchFamily="34" charset="0"/>
              </a:rPr>
              <a:t>Áreas operativas PROSOFT</a:t>
            </a:r>
          </a:p>
          <a:p>
            <a:pPr marL="285750" indent="-285750" algn="ctr">
              <a:buFontTx/>
              <a:buChar char="-"/>
            </a:pPr>
            <a:endParaRPr lang="es-MX" sz="2000" b="1" dirty="0">
              <a:latin typeface="Candara" panose="020E050203030302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040" y="2147369"/>
            <a:ext cx="1879365" cy="88888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14384" t="27485" r="17046" b="17363"/>
          <a:stretch/>
        </p:blipFill>
        <p:spPr>
          <a:xfrm>
            <a:off x="503779" y="2264889"/>
            <a:ext cx="2757213" cy="11616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0711" y="1899677"/>
            <a:ext cx="3239996" cy="1831302"/>
          </a:xfrm>
          <a:prstGeom prst="rect">
            <a:avLst/>
          </a:prstGeom>
        </p:spPr>
      </p:pic>
      <p:cxnSp>
        <p:nvCxnSpPr>
          <p:cNvPr id="27" name="Conector recto 26"/>
          <p:cNvCxnSpPr/>
          <p:nvPr/>
        </p:nvCxnSpPr>
        <p:spPr>
          <a:xfrm>
            <a:off x="7191091" y="1311308"/>
            <a:ext cx="0" cy="5060391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 flipH="1">
            <a:off x="398933" y="5527459"/>
            <a:ext cx="1118823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oceso 33"/>
          <p:cNvSpPr/>
          <p:nvPr/>
        </p:nvSpPr>
        <p:spPr>
          <a:xfrm>
            <a:off x="2315360" y="5816352"/>
            <a:ext cx="2507099" cy="371475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latin typeface="Candara" panose="020E0502030303020204" pitchFamily="34" charset="0"/>
              </a:rPr>
              <a:t>Auditorías </a:t>
            </a:r>
            <a:endParaRPr lang="es-MX" sz="2400" b="1" dirty="0">
              <a:latin typeface="Candara" panose="020E0502030303020204" pitchFamily="34" charset="0"/>
            </a:endParaRPr>
          </a:p>
        </p:txBody>
      </p:sp>
      <p:sp>
        <p:nvSpPr>
          <p:cNvPr id="35" name="Proceso 34"/>
          <p:cNvSpPr/>
          <p:nvPr/>
        </p:nvSpPr>
        <p:spPr>
          <a:xfrm>
            <a:off x="8135578" y="5816351"/>
            <a:ext cx="3080110" cy="371475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latin typeface="Candara" panose="020E0502030303020204" pitchFamily="34" charset="0"/>
              </a:rPr>
              <a:t>Revisiones internas</a:t>
            </a:r>
            <a:endParaRPr lang="es-MX" sz="24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7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 Título"/>
          <p:cNvSpPr txBox="1">
            <a:spLocks/>
          </p:cNvSpPr>
          <p:nvPr/>
        </p:nvSpPr>
        <p:spPr>
          <a:xfrm>
            <a:off x="28296" y="415593"/>
            <a:ext cx="9956800" cy="4953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b="1" dirty="0" smtClean="0">
                <a:solidFill>
                  <a:srgbClr val="8CD600"/>
                </a:solidFill>
                <a:latin typeface="Candara" pitchFamily="34" charset="0"/>
              </a:rPr>
              <a:t>Objetivo de </a:t>
            </a:r>
            <a:r>
              <a:rPr lang="es-ES" sz="3600" b="1" dirty="0">
                <a:solidFill>
                  <a:srgbClr val="8CD600"/>
                </a:solidFill>
                <a:latin typeface="Candara" pitchFamily="34" charset="0"/>
              </a:rPr>
              <a:t>v</a:t>
            </a:r>
            <a:r>
              <a:rPr lang="es-ES" sz="3600" b="1" dirty="0" smtClean="0">
                <a:solidFill>
                  <a:srgbClr val="8CD600"/>
                </a:solidFill>
                <a:latin typeface="Candara" pitchFamily="34" charset="0"/>
              </a:rPr>
              <a:t>isitas de supervisión a OP y BEN</a:t>
            </a:r>
            <a:endParaRPr lang="es-ES" sz="3600" b="1" dirty="0">
              <a:solidFill>
                <a:srgbClr val="8CD600"/>
              </a:solidFill>
              <a:latin typeface="Candara" pitchFamily="34" charset="0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41" y="14895"/>
            <a:ext cx="3023659" cy="1296696"/>
          </a:xfrm>
          <a:prstGeom prst="rect">
            <a:avLst/>
          </a:prstGeom>
        </p:spPr>
      </p:pic>
      <p:graphicFrame>
        <p:nvGraphicFramePr>
          <p:cNvPr id="14" name="Diagrama 13"/>
          <p:cNvGraphicFramePr/>
          <p:nvPr>
            <p:extLst/>
          </p:nvPr>
        </p:nvGraphicFramePr>
        <p:xfrm>
          <a:off x="928256" y="1484148"/>
          <a:ext cx="3377047" cy="194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a 14"/>
          <p:cNvGraphicFramePr/>
          <p:nvPr>
            <p:extLst/>
          </p:nvPr>
        </p:nvGraphicFramePr>
        <p:xfrm>
          <a:off x="4918366" y="1336598"/>
          <a:ext cx="2137063" cy="2206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6" name="Diagrama 15"/>
          <p:cNvGraphicFramePr/>
          <p:nvPr>
            <p:extLst/>
          </p:nvPr>
        </p:nvGraphicFramePr>
        <p:xfrm>
          <a:off x="8388928" y="1345510"/>
          <a:ext cx="2490355" cy="2295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0" name="Diagrama 19"/>
          <p:cNvGraphicFramePr/>
          <p:nvPr>
            <p:extLst/>
          </p:nvPr>
        </p:nvGraphicFramePr>
        <p:xfrm>
          <a:off x="3356264" y="3605647"/>
          <a:ext cx="2234044" cy="2254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2" name="Diagrama 21"/>
          <p:cNvGraphicFramePr/>
          <p:nvPr>
            <p:extLst/>
          </p:nvPr>
        </p:nvGraphicFramePr>
        <p:xfrm>
          <a:off x="6255329" y="3646606"/>
          <a:ext cx="3241963" cy="2400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pic>
        <p:nvPicPr>
          <p:cNvPr id="23" name="Picture 2" descr="http://www.globalwebtek.com/_/rsrc/1268305333165/home/mejorar-procesos/MejorarProcesos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93" y="4000504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www.fundacioncadah.org/j289eghfd7511986_uploads/TDAH%20PROCESO%20VALORACION%20PSICOPEDAGOGICA.jp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465" y="4084235"/>
            <a:ext cx="2727963" cy="204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1"/>
          <p:cNvSpPr/>
          <p:nvPr/>
        </p:nvSpPr>
        <p:spPr>
          <a:xfrm>
            <a:off x="240519" y="6438590"/>
            <a:ext cx="3653933" cy="3416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63538"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b="1" dirty="0" smtClean="0"/>
              <a:t>Yonatan Ramírez Nery</a:t>
            </a:r>
            <a:endParaRPr lang="es-MX" b="1" dirty="0"/>
          </a:p>
        </p:txBody>
      </p:sp>
      <p:grpSp>
        <p:nvGrpSpPr>
          <p:cNvPr id="18" name="Grupo 19"/>
          <p:cNvGrpSpPr/>
          <p:nvPr/>
        </p:nvGrpSpPr>
        <p:grpSpPr>
          <a:xfrm>
            <a:off x="0" y="6371699"/>
            <a:ext cx="565928" cy="531957"/>
            <a:chOff x="179512" y="764864"/>
            <a:chExt cx="1440000" cy="1440000"/>
          </a:xfrm>
        </p:grpSpPr>
        <p:sp>
          <p:nvSpPr>
            <p:cNvPr id="25" name="Elipse 20"/>
            <p:cNvSpPr/>
            <p:nvPr/>
          </p:nvSpPr>
          <p:spPr>
            <a:xfrm>
              <a:off x="179512" y="764864"/>
              <a:ext cx="1440000" cy="1440000"/>
            </a:xfrm>
            <a:prstGeom prst="ellipse">
              <a:avLst/>
            </a:prstGeom>
            <a:solidFill>
              <a:srgbClr val="6CA2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b="1" dirty="0">
                  <a:latin typeface="Candara" panose="020E0502030303020204" pitchFamily="34" charset="0"/>
                </a:rPr>
                <a:t>6</a:t>
              </a:r>
            </a:p>
          </p:txBody>
        </p:sp>
        <p:sp>
          <p:nvSpPr>
            <p:cNvPr id="26" name="Anillo 22"/>
            <p:cNvSpPr/>
            <p:nvPr/>
          </p:nvSpPr>
          <p:spPr>
            <a:xfrm>
              <a:off x="251512" y="832650"/>
              <a:ext cx="1296000" cy="1296000"/>
            </a:xfrm>
            <a:prstGeom prst="donut">
              <a:avLst>
                <a:gd name="adj" fmla="val 85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800" b="1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11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.freepik.com/vector-gratis/apreton-de-manos-vector-caracter-creador-de-dibujos-animados_279-24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474" y="3543463"/>
            <a:ext cx="3224526" cy="331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41" y="66006"/>
            <a:ext cx="3023659" cy="1296696"/>
          </a:xfrm>
          <a:prstGeom prst="rect">
            <a:avLst/>
          </a:prstGeom>
        </p:spPr>
      </p:pic>
      <p:sp>
        <p:nvSpPr>
          <p:cNvPr id="4" name="23 CuadroTexto"/>
          <p:cNvSpPr txBox="1"/>
          <p:nvPr/>
        </p:nvSpPr>
        <p:spPr>
          <a:xfrm>
            <a:off x="21639" y="118387"/>
            <a:ext cx="9826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8CD600"/>
                </a:solidFill>
                <a:latin typeface="Candara" pitchFamily="34" charset="0"/>
              </a:rPr>
              <a:t>Siguientes Pasos con las Delegaciones</a:t>
            </a:r>
            <a:endParaRPr lang="es-MX" sz="3200" b="1" dirty="0">
              <a:solidFill>
                <a:srgbClr val="8CD600"/>
              </a:solidFill>
              <a:latin typeface="Candara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37432" y="1362702"/>
            <a:ext cx="916699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andara" panose="020E0502030303020204" pitchFamily="34" charset="0"/>
              </a:rPr>
              <a:t>Difusión del Programa en todos los Estados.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andara" panose="020E0502030303020204" pitchFamily="34" charset="0"/>
              </a:rPr>
              <a:t>Acercamiento con Secretarias de Desarrollo Económico para lograr la participación de todos los Estados como Organismos Promotores.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andara" panose="020E0502030303020204" pitchFamily="34" charset="0"/>
              </a:rPr>
              <a:t>Impulsar la generación de Proyectos Estratégicos.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andara" panose="020E0502030303020204" pitchFamily="34" charset="0"/>
              </a:rPr>
              <a:t>Acompañamiento de los Delegados en todo el Funcionamiento del Proceso del Programa.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andara" panose="020E0502030303020204" pitchFamily="34" charset="0"/>
              </a:rPr>
              <a:t>Apoyo a la Instancia Ejecutora en el seguimiento de los proyectos aprobados para vigilar la correcta ejecución de los mismos.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andara" panose="020E0502030303020204" pitchFamily="34" charset="0"/>
              </a:rPr>
              <a:t>Difundir los casos de éxito en cada Entidad Federativa, para incentivar a que los Sectores Estratégicos participen en el programa.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andara" panose="020E0502030303020204" pitchFamily="34" charset="0"/>
              </a:rPr>
              <a:t>Conforme a Reglas de Operación reiteramos participen dentro del Órgano Colegiado de cada Entidad Federativa en el proceso de selección de los proyectos. (Regla 8, Fracción I, Inciso c)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 smtClean="0">
              <a:latin typeface="Candara" panose="020E05020303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/>
          </a:p>
        </p:txBody>
      </p:sp>
      <p:sp>
        <p:nvSpPr>
          <p:cNvPr id="6" name="Rectángulo 1"/>
          <p:cNvSpPr/>
          <p:nvPr/>
        </p:nvSpPr>
        <p:spPr>
          <a:xfrm>
            <a:off x="240519" y="6438590"/>
            <a:ext cx="3653933" cy="3416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63538"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b="1" dirty="0" smtClean="0"/>
              <a:t>Marcela Muñoz </a:t>
            </a:r>
            <a:endParaRPr lang="es-MX" b="1" dirty="0"/>
          </a:p>
        </p:txBody>
      </p:sp>
      <p:grpSp>
        <p:nvGrpSpPr>
          <p:cNvPr id="8" name="Grupo 19"/>
          <p:cNvGrpSpPr/>
          <p:nvPr/>
        </p:nvGrpSpPr>
        <p:grpSpPr>
          <a:xfrm>
            <a:off x="0" y="6371699"/>
            <a:ext cx="565928" cy="531957"/>
            <a:chOff x="179512" y="764864"/>
            <a:chExt cx="1440000" cy="1440000"/>
          </a:xfrm>
        </p:grpSpPr>
        <p:sp>
          <p:nvSpPr>
            <p:cNvPr id="9" name="Elipse 20"/>
            <p:cNvSpPr/>
            <p:nvPr/>
          </p:nvSpPr>
          <p:spPr>
            <a:xfrm>
              <a:off x="179512" y="764864"/>
              <a:ext cx="1440000" cy="1440000"/>
            </a:xfrm>
            <a:prstGeom prst="ellipse">
              <a:avLst/>
            </a:prstGeom>
            <a:solidFill>
              <a:srgbClr val="6CA2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b="1" dirty="0">
                  <a:latin typeface="Candara" panose="020E0502030303020204" pitchFamily="34" charset="0"/>
                </a:rPr>
                <a:t>7</a:t>
              </a:r>
            </a:p>
          </p:txBody>
        </p:sp>
        <p:sp>
          <p:nvSpPr>
            <p:cNvPr id="10" name="Anillo 22"/>
            <p:cNvSpPr/>
            <p:nvPr/>
          </p:nvSpPr>
          <p:spPr>
            <a:xfrm>
              <a:off x="251512" y="832650"/>
              <a:ext cx="1296000" cy="1296000"/>
            </a:xfrm>
            <a:prstGeom prst="donut">
              <a:avLst>
                <a:gd name="adj" fmla="val 85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800" b="1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2622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Rectángulo"/>
          <p:cNvSpPr/>
          <p:nvPr/>
        </p:nvSpPr>
        <p:spPr>
          <a:xfrm>
            <a:off x="17264" y="3616622"/>
            <a:ext cx="12192000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s-MX" sz="4800" dirty="0" smtClean="0">
                <a:solidFill>
                  <a:prstClr val="white"/>
                </a:solidFill>
                <a:latin typeface="Candara" panose="020E0502030303020204" pitchFamily="34" charset="0"/>
              </a:rPr>
              <a:t>1. Proceso general</a:t>
            </a:r>
            <a:endParaRPr lang="es-MX" sz="4800" dirty="0">
              <a:solidFill>
                <a:prstClr val="white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70" y="928323"/>
            <a:ext cx="5373108" cy="2304256"/>
          </a:xfrm>
          <a:prstGeom prst="rect">
            <a:avLst/>
          </a:prstGeom>
        </p:spPr>
      </p:pic>
      <p:pic>
        <p:nvPicPr>
          <p:cNvPr id="8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39" y="5937667"/>
            <a:ext cx="2684304" cy="9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8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Rectángulo"/>
          <p:cNvSpPr/>
          <p:nvPr/>
        </p:nvSpPr>
        <p:spPr>
          <a:xfrm>
            <a:off x="17264" y="3616622"/>
            <a:ext cx="12192000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s-MX" sz="4800" dirty="0" smtClean="0">
                <a:solidFill>
                  <a:prstClr val="white"/>
                </a:solidFill>
                <a:latin typeface="Candara" panose="020E0502030303020204" pitchFamily="34" charset="0"/>
              </a:rPr>
              <a:t>Gracias.</a:t>
            </a:r>
            <a:endParaRPr lang="es-MX" sz="4800" dirty="0">
              <a:solidFill>
                <a:prstClr val="white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70" y="928323"/>
            <a:ext cx="5373108" cy="2304256"/>
          </a:xfrm>
          <a:prstGeom prst="rect">
            <a:avLst/>
          </a:prstGeom>
        </p:spPr>
      </p:pic>
      <p:pic>
        <p:nvPicPr>
          <p:cNvPr id="8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39" y="5937667"/>
            <a:ext cx="2684304" cy="9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2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n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06423" y="2808513"/>
            <a:ext cx="3638881" cy="2918182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99" y="1348230"/>
            <a:ext cx="3653272" cy="1940801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6" y="0"/>
            <a:ext cx="3023659" cy="1296696"/>
          </a:xfrm>
          <a:prstGeom prst="rect">
            <a:avLst/>
          </a:prstGeom>
        </p:spPr>
      </p:pic>
      <p:sp>
        <p:nvSpPr>
          <p:cNvPr id="24" name="23 CuadroTexto"/>
          <p:cNvSpPr txBox="1"/>
          <p:nvPr/>
        </p:nvSpPr>
        <p:spPr>
          <a:xfrm>
            <a:off x="3120763" y="12722"/>
            <a:ext cx="907693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rgbClr val="8CD600"/>
                </a:solidFill>
                <a:latin typeface="Candara" pitchFamily="34" charset="0"/>
              </a:rPr>
              <a:t>Objetivos y estrategias del Fondo PROSOFT</a:t>
            </a:r>
            <a:endParaRPr lang="es-MX" sz="3600" b="1" dirty="0">
              <a:solidFill>
                <a:srgbClr val="8CD600"/>
              </a:solidFill>
              <a:latin typeface="Candara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13696" y="4257435"/>
            <a:ext cx="38898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Candara" panose="020E0502030303020204" pitchFamily="34" charset="0"/>
              </a:rPr>
              <a:t>El </a:t>
            </a:r>
            <a:r>
              <a:rPr lang="es-ES" sz="1600" b="1" dirty="0">
                <a:latin typeface="Candara" panose="020E0502030303020204" pitchFamily="34" charset="0"/>
              </a:rPr>
              <a:t>objetivo general del Programa es </a:t>
            </a:r>
            <a:r>
              <a:rPr lang="es-ES" sz="1600" b="1" dirty="0" smtClean="0">
                <a:latin typeface="Candara" panose="020E0502030303020204" pitchFamily="34" charset="0"/>
              </a:rPr>
              <a:t>promover el desarrollo y la adopción de las TI y la innovación en los sectores estratégicos del país que contribuya a incrementar su productividad</a:t>
            </a:r>
          </a:p>
          <a:p>
            <a:endParaRPr lang="es-MX" sz="1600" b="1" dirty="0">
              <a:latin typeface="Candara" panose="020E0502030303020204" pitchFamily="34" charset="0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302399" y="1470502"/>
            <a:ext cx="3206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Candara" panose="020E0502030303020204" pitchFamily="34" charset="0"/>
              </a:rPr>
              <a:t>Programa para el </a:t>
            </a:r>
            <a:r>
              <a:rPr lang="es-MX" b="1" dirty="0" smtClean="0">
                <a:latin typeface="Candara" panose="020E0502030303020204" pitchFamily="34" charset="0"/>
              </a:rPr>
              <a:t>Desarrollo de la Industria del Software</a:t>
            </a:r>
            <a:r>
              <a:rPr lang="es-MX" b="1" dirty="0">
                <a:latin typeface="Candara" panose="020E0502030303020204" pitchFamily="34" charset="0"/>
              </a:rPr>
              <a:t> </a:t>
            </a:r>
            <a:r>
              <a:rPr lang="es-MX" b="1" dirty="0" smtClean="0">
                <a:latin typeface="Candara" panose="020E0502030303020204" pitchFamily="34" charset="0"/>
              </a:rPr>
              <a:t>(PROSOFT) y la Innovación</a:t>
            </a:r>
            <a:endParaRPr lang="es-MX" b="1" dirty="0">
              <a:latin typeface="Candara" panose="020E0502030303020204" pitchFamily="34" charset="0"/>
            </a:endParaRPr>
          </a:p>
        </p:txBody>
      </p:sp>
      <p:sp>
        <p:nvSpPr>
          <p:cNvPr id="38" name="Anillo 22"/>
          <p:cNvSpPr/>
          <p:nvPr/>
        </p:nvSpPr>
        <p:spPr>
          <a:xfrm>
            <a:off x="-223936" y="6406294"/>
            <a:ext cx="509335" cy="478761"/>
          </a:xfrm>
          <a:prstGeom prst="donut">
            <a:avLst>
              <a:gd name="adj" fmla="val 85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 b="1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637314" y="1143000"/>
            <a:ext cx="7173686" cy="4524315"/>
          </a:xfrm>
          <a:prstGeom prst="rect">
            <a:avLst/>
          </a:prstGeom>
          <a:solidFill>
            <a:srgbClr val="8FD4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>
                <a:solidFill>
                  <a:schemeClr val="tx1"/>
                </a:solidFill>
              </a:rPr>
              <a:t>Formación de capital humano especializado en TI e innovación en los sectores estratégicos.</a:t>
            </a:r>
          </a:p>
          <a:p>
            <a:endParaRPr lang="es-MX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>
                <a:solidFill>
                  <a:schemeClr val="tx1"/>
                </a:solidFill>
              </a:rPr>
              <a:t>Generación de investigación aplicada, desarrollo tecnológico en innovación en los sectores estratégicos.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>
                <a:solidFill>
                  <a:schemeClr val="tx1"/>
                </a:solidFill>
              </a:rPr>
              <a:t>Financiamiento para las empresas de los sectores estratégicos para el desarrollo y adopción de tecnologías de la información e innovación.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>
                <a:solidFill>
                  <a:schemeClr val="tx1"/>
                </a:solidFill>
              </a:rPr>
              <a:t>Generación de infraestructura para el desarrollo y adopción de las TI y la innovación.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>
                <a:solidFill>
                  <a:schemeClr val="tx1"/>
                </a:solidFill>
              </a:rPr>
              <a:t>Generación y difusión de conocimiento en materia de TI e innovación a través de estudios y eventos.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  <p:sp>
        <p:nvSpPr>
          <p:cNvPr id="13" name="Rectángulo 1"/>
          <p:cNvSpPr/>
          <p:nvPr/>
        </p:nvSpPr>
        <p:spPr>
          <a:xfrm>
            <a:off x="281827" y="6375931"/>
            <a:ext cx="3653933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>
                <a:latin typeface="Candara" panose="020E0502030303020204" pitchFamily="34" charset="0"/>
              </a:rPr>
              <a:t>Carmen Valverde</a:t>
            </a:r>
            <a:endParaRPr lang="es-MX" b="1" dirty="0">
              <a:latin typeface="Candara" panose="020E0502030303020204" pitchFamily="34" charset="0"/>
            </a:endParaRPr>
          </a:p>
        </p:txBody>
      </p:sp>
      <p:grpSp>
        <p:nvGrpSpPr>
          <p:cNvPr id="14" name="Grupo 19"/>
          <p:cNvGrpSpPr/>
          <p:nvPr/>
        </p:nvGrpSpPr>
        <p:grpSpPr>
          <a:xfrm>
            <a:off x="41308" y="6309040"/>
            <a:ext cx="565928" cy="531957"/>
            <a:chOff x="179512" y="764864"/>
            <a:chExt cx="1440000" cy="1440000"/>
          </a:xfrm>
        </p:grpSpPr>
        <p:sp>
          <p:nvSpPr>
            <p:cNvPr id="15" name="Elipse 20"/>
            <p:cNvSpPr/>
            <p:nvPr/>
          </p:nvSpPr>
          <p:spPr>
            <a:xfrm>
              <a:off x="179512" y="764864"/>
              <a:ext cx="1440000" cy="1440000"/>
            </a:xfrm>
            <a:prstGeom prst="ellipse">
              <a:avLst/>
            </a:prstGeom>
            <a:solidFill>
              <a:srgbClr val="6CA2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b="1" dirty="0">
                  <a:latin typeface="Candara" panose="020E0502030303020204" pitchFamily="34" charset="0"/>
                </a:rPr>
                <a:t>1</a:t>
              </a:r>
            </a:p>
          </p:txBody>
        </p:sp>
        <p:sp>
          <p:nvSpPr>
            <p:cNvPr id="16" name="Anillo 22"/>
            <p:cNvSpPr/>
            <p:nvPr/>
          </p:nvSpPr>
          <p:spPr>
            <a:xfrm>
              <a:off x="251512" y="832650"/>
              <a:ext cx="1296000" cy="1296000"/>
            </a:xfrm>
            <a:prstGeom prst="donut">
              <a:avLst>
                <a:gd name="adj" fmla="val 85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800" b="1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797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Conector recto 105"/>
          <p:cNvCxnSpPr/>
          <p:nvPr/>
        </p:nvCxnSpPr>
        <p:spPr>
          <a:xfrm>
            <a:off x="11192902" y="3485083"/>
            <a:ext cx="1428" cy="2184222"/>
          </a:xfrm>
          <a:prstGeom prst="line">
            <a:avLst/>
          </a:prstGeom>
          <a:ln w="69850">
            <a:solidFill>
              <a:srgbClr val="8FD4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cto 101"/>
          <p:cNvCxnSpPr/>
          <p:nvPr/>
        </p:nvCxnSpPr>
        <p:spPr>
          <a:xfrm flipH="1" flipV="1">
            <a:off x="9028052" y="1878181"/>
            <a:ext cx="2028270" cy="1496565"/>
          </a:xfrm>
          <a:prstGeom prst="line">
            <a:avLst/>
          </a:prstGeom>
          <a:ln w="69850">
            <a:solidFill>
              <a:srgbClr val="8FD4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recto 100"/>
          <p:cNvCxnSpPr/>
          <p:nvPr/>
        </p:nvCxnSpPr>
        <p:spPr>
          <a:xfrm flipH="1">
            <a:off x="9028051" y="1768611"/>
            <a:ext cx="37637" cy="3535316"/>
          </a:xfrm>
          <a:prstGeom prst="line">
            <a:avLst/>
          </a:prstGeom>
          <a:ln w="69850">
            <a:solidFill>
              <a:srgbClr val="8FD4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cto 94"/>
          <p:cNvCxnSpPr/>
          <p:nvPr/>
        </p:nvCxnSpPr>
        <p:spPr>
          <a:xfrm flipH="1" flipV="1">
            <a:off x="6630139" y="4851028"/>
            <a:ext cx="2859337" cy="23336"/>
          </a:xfrm>
          <a:prstGeom prst="line">
            <a:avLst/>
          </a:prstGeom>
          <a:ln w="69850">
            <a:solidFill>
              <a:srgbClr val="8FD4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88"/>
          <p:cNvCxnSpPr/>
          <p:nvPr/>
        </p:nvCxnSpPr>
        <p:spPr>
          <a:xfrm flipH="1">
            <a:off x="6338823" y="1911587"/>
            <a:ext cx="37637" cy="3535316"/>
          </a:xfrm>
          <a:prstGeom prst="line">
            <a:avLst/>
          </a:prstGeom>
          <a:ln w="69850">
            <a:solidFill>
              <a:srgbClr val="8FD4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87"/>
          <p:cNvCxnSpPr/>
          <p:nvPr/>
        </p:nvCxnSpPr>
        <p:spPr>
          <a:xfrm flipH="1" flipV="1">
            <a:off x="3744950" y="1888251"/>
            <a:ext cx="2859337" cy="23336"/>
          </a:xfrm>
          <a:prstGeom prst="line">
            <a:avLst/>
          </a:prstGeom>
          <a:ln w="69850">
            <a:solidFill>
              <a:srgbClr val="8FD4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/>
          <p:cNvCxnSpPr/>
          <p:nvPr/>
        </p:nvCxnSpPr>
        <p:spPr>
          <a:xfrm>
            <a:off x="3557597" y="2662638"/>
            <a:ext cx="0" cy="2191543"/>
          </a:xfrm>
          <a:prstGeom prst="line">
            <a:avLst/>
          </a:prstGeom>
          <a:ln w="69850">
            <a:solidFill>
              <a:srgbClr val="8FD4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83"/>
          <p:cNvCxnSpPr/>
          <p:nvPr/>
        </p:nvCxnSpPr>
        <p:spPr>
          <a:xfrm flipH="1" flipV="1">
            <a:off x="993220" y="4848337"/>
            <a:ext cx="2859337" cy="23336"/>
          </a:xfrm>
          <a:prstGeom prst="line">
            <a:avLst/>
          </a:prstGeom>
          <a:ln w="69850">
            <a:solidFill>
              <a:srgbClr val="8FD4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/>
          <p:cNvCxnSpPr/>
          <p:nvPr/>
        </p:nvCxnSpPr>
        <p:spPr>
          <a:xfrm>
            <a:off x="969913" y="2303185"/>
            <a:ext cx="0" cy="2191543"/>
          </a:xfrm>
          <a:prstGeom prst="line">
            <a:avLst/>
          </a:prstGeom>
          <a:ln w="69850">
            <a:solidFill>
              <a:srgbClr val="8FD4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7 CuadroTexto"/>
          <p:cNvSpPr txBox="1"/>
          <p:nvPr/>
        </p:nvSpPr>
        <p:spPr>
          <a:xfrm>
            <a:off x="321145" y="3136159"/>
            <a:ext cx="134414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s-MX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Difusión</a:t>
            </a:r>
          </a:p>
        </p:txBody>
      </p:sp>
      <p:sp>
        <p:nvSpPr>
          <p:cNvPr id="13" name="18 CuadroTexto"/>
          <p:cNvSpPr txBox="1"/>
          <p:nvPr/>
        </p:nvSpPr>
        <p:spPr>
          <a:xfrm>
            <a:off x="4814" y="5630361"/>
            <a:ext cx="182420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s-MX" sz="2000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Organismos </a:t>
            </a:r>
            <a:r>
              <a:rPr lang="es-MX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Promotores</a:t>
            </a:r>
          </a:p>
        </p:txBody>
      </p:sp>
      <p:sp>
        <p:nvSpPr>
          <p:cNvPr id="14" name="19 CuadroTexto"/>
          <p:cNvSpPr txBox="1"/>
          <p:nvPr/>
        </p:nvSpPr>
        <p:spPr>
          <a:xfrm>
            <a:off x="2885522" y="5630361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s-MX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Solicitud de apoyo </a:t>
            </a:r>
          </a:p>
        </p:txBody>
      </p:sp>
      <p:sp>
        <p:nvSpPr>
          <p:cNvPr id="15" name="20 CuadroTexto"/>
          <p:cNvSpPr txBox="1"/>
          <p:nvPr/>
        </p:nvSpPr>
        <p:spPr>
          <a:xfrm>
            <a:off x="2789511" y="2819846"/>
            <a:ext cx="15361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s-MX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Selección de BEN</a:t>
            </a:r>
          </a:p>
        </p:txBody>
      </p:sp>
      <p:sp>
        <p:nvSpPr>
          <p:cNvPr id="16" name="21 CuadroTexto"/>
          <p:cNvSpPr txBox="1"/>
          <p:nvPr/>
        </p:nvSpPr>
        <p:spPr>
          <a:xfrm>
            <a:off x="5314599" y="2819846"/>
            <a:ext cx="211223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s-MX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Formalización de apoyos</a:t>
            </a:r>
          </a:p>
        </p:txBody>
      </p:sp>
      <p:sp>
        <p:nvSpPr>
          <p:cNvPr id="17" name="22 CuadroTexto"/>
          <p:cNvSpPr txBox="1"/>
          <p:nvPr/>
        </p:nvSpPr>
        <p:spPr>
          <a:xfrm>
            <a:off x="5511922" y="5630361"/>
            <a:ext cx="1824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s-MX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Entrega de apoyos</a:t>
            </a:r>
          </a:p>
        </p:txBody>
      </p:sp>
      <p:sp>
        <p:nvSpPr>
          <p:cNvPr id="18" name="23 CuadroTexto"/>
          <p:cNvSpPr txBox="1"/>
          <p:nvPr/>
        </p:nvSpPr>
        <p:spPr>
          <a:xfrm>
            <a:off x="8016675" y="5630361"/>
            <a:ext cx="1824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s-MX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Seguimiento a BEN</a:t>
            </a:r>
          </a:p>
        </p:txBody>
      </p:sp>
      <p:sp>
        <p:nvSpPr>
          <p:cNvPr id="19" name="24 CuadroTexto"/>
          <p:cNvSpPr txBox="1"/>
          <p:nvPr/>
        </p:nvSpPr>
        <p:spPr>
          <a:xfrm>
            <a:off x="8171901" y="2973734"/>
            <a:ext cx="182420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s-MX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Reintegros</a:t>
            </a:r>
          </a:p>
        </p:txBody>
      </p:sp>
      <p:sp>
        <p:nvSpPr>
          <p:cNvPr id="20" name="25 CuadroTexto"/>
          <p:cNvSpPr txBox="1"/>
          <p:nvPr/>
        </p:nvSpPr>
        <p:spPr>
          <a:xfrm>
            <a:off x="10365326" y="4139624"/>
            <a:ext cx="170601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s-MX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Análisis de impacto</a:t>
            </a:r>
          </a:p>
        </p:txBody>
      </p:sp>
      <p:pic>
        <p:nvPicPr>
          <p:cNvPr id="31" name="2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41" y="38403"/>
            <a:ext cx="3023659" cy="1296696"/>
          </a:xfrm>
          <a:prstGeom prst="rect">
            <a:avLst/>
          </a:prstGeom>
        </p:spPr>
      </p:pic>
      <p:sp>
        <p:nvSpPr>
          <p:cNvPr id="32" name="23 CuadroTexto"/>
          <p:cNvSpPr txBox="1"/>
          <p:nvPr/>
        </p:nvSpPr>
        <p:spPr>
          <a:xfrm>
            <a:off x="239350" y="118387"/>
            <a:ext cx="7392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rgbClr val="8CD600"/>
                </a:solidFill>
                <a:latin typeface="Candara" pitchFamily="34" charset="0"/>
              </a:rPr>
              <a:t>Funcionamiento </a:t>
            </a:r>
            <a:r>
              <a:rPr lang="es-MX" sz="3600" b="1" dirty="0">
                <a:solidFill>
                  <a:srgbClr val="8CD600"/>
                </a:solidFill>
                <a:latin typeface="Candara" pitchFamily="34" charset="0"/>
              </a:rPr>
              <a:t>del proceso</a:t>
            </a:r>
          </a:p>
        </p:txBody>
      </p:sp>
      <p:sp>
        <p:nvSpPr>
          <p:cNvPr id="54" name="Elipse 53"/>
          <p:cNvSpPr/>
          <p:nvPr/>
        </p:nvSpPr>
        <p:spPr>
          <a:xfrm>
            <a:off x="141590" y="1357920"/>
            <a:ext cx="1620000" cy="1620000"/>
          </a:xfrm>
          <a:prstGeom prst="ellipse">
            <a:avLst/>
          </a:prstGeom>
          <a:gradFill flip="none" rotWithShape="1">
            <a:gsLst>
              <a:gs pos="68148">
                <a:schemeClr val="bg1">
                  <a:lumMod val="95000"/>
                </a:schemeClr>
              </a:gs>
              <a:gs pos="33000">
                <a:schemeClr val="bg1">
                  <a:lumMod val="95000"/>
                </a:schemeClr>
              </a:gs>
              <a:gs pos="91000">
                <a:schemeClr val="bg1">
                  <a:lumMod val="65000"/>
                </a:schemeClr>
              </a:gs>
              <a:gs pos="8000">
                <a:schemeClr val="tx1">
                  <a:lumMod val="85000"/>
                  <a:lumOff val="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Elipse 54"/>
          <p:cNvSpPr/>
          <p:nvPr/>
        </p:nvSpPr>
        <p:spPr>
          <a:xfrm>
            <a:off x="357590" y="1573920"/>
            <a:ext cx="1188000" cy="118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6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1555">
            <a:off x="619686" y="1763863"/>
            <a:ext cx="784055" cy="80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Elipse 56"/>
          <p:cNvSpPr/>
          <p:nvPr/>
        </p:nvSpPr>
        <p:spPr>
          <a:xfrm>
            <a:off x="144091" y="3959559"/>
            <a:ext cx="1620000" cy="1620000"/>
          </a:xfrm>
          <a:prstGeom prst="ellipse">
            <a:avLst/>
          </a:prstGeom>
          <a:gradFill flip="none" rotWithShape="1">
            <a:gsLst>
              <a:gs pos="68148">
                <a:schemeClr val="bg1">
                  <a:lumMod val="95000"/>
                </a:schemeClr>
              </a:gs>
              <a:gs pos="33000">
                <a:schemeClr val="bg1">
                  <a:lumMod val="95000"/>
                </a:schemeClr>
              </a:gs>
              <a:gs pos="91000">
                <a:schemeClr val="bg1">
                  <a:lumMod val="65000"/>
                </a:schemeClr>
              </a:gs>
              <a:gs pos="8000">
                <a:schemeClr val="tx1">
                  <a:lumMod val="85000"/>
                  <a:lumOff val="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8" name="Elipse 57"/>
          <p:cNvSpPr/>
          <p:nvPr/>
        </p:nvSpPr>
        <p:spPr>
          <a:xfrm>
            <a:off x="360091" y="4175559"/>
            <a:ext cx="1188000" cy="118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0" name="Elipse 59"/>
          <p:cNvSpPr/>
          <p:nvPr/>
        </p:nvSpPr>
        <p:spPr>
          <a:xfrm>
            <a:off x="2801093" y="1075350"/>
            <a:ext cx="1620000" cy="1620000"/>
          </a:xfrm>
          <a:prstGeom prst="ellipse">
            <a:avLst/>
          </a:prstGeom>
          <a:gradFill flip="none" rotWithShape="1">
            <a:gsLst>
              <a:gs pos="68148">
                <a:schemeClr val="bg1">
                  <a:lumMod val="95000"/>
                </a:schemeClr>
              </a:gs>
              <a:gs pos="33000">
                <a:schemeClr val="bg1">
                  <a:lumMod val="95000"/>
                </a:schemeClr>
              </a:gs>
              <a:gs pos="91000">
                <a:schemeClr val="bg1">
                  <a:lumMod val="65000"/>
                </a:schemeClr>
              </a:gs>
              <a:gs pos="8000">
                <a:schemeClr val="tx1">
                  <a:lumMod val="85000"/>
                  <a:lumOff val="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1" name="Elipse 60"/>
          <p:cNvSpPr/>
          <p:nvPr/>
        </p:nvSpPr>
        <p:spPr>
          <a:xfrm>
            <a:off x="3017093" y="1291350"/>
            <a:ext cx="1188000" cy="118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200" b="1" dirty="0">
              <a:latin typeface="Arial Black" panose="020B0A04020102020204" pitchFamily="34" charset="0"/>
            </a:endParaRPr>
          </a:p>
        </p:txBody>
      </p:sp>
      <p:sp>
        <p:nvSpPr>
          <p:cNvPr id="62" name="Elipse 61"/>
          <p:cNvSpPr/>
          <p:nvPr/>
        </p:nvSpPr>
        <p:spPr>
          <a:xfrm>
            <a:off x="2798561" y="3956315"/>
            <a:ext cx="1620000" cy="1620000"/>
          </a:xfrm>
          <a:prstGeom prst="ellipse">
            <a:avLst/>
          </a:prstGeom>
          <a:gradFill flip="none" rotWithShape="1">
            <a:gsLst>
              <a:gs pos="68148">
                <a:schemeClr val="bg1">
                  <a:lumMod val="95000"/>
                </a:schemeClr>
              </a:gs>
              <a:gs pos="33000">
                <a:schemeClr val="bg1">
                  <a:lumMod val="95000"/>
                </a:schemeClr>
              </a:gs>
              <a:gs pos="91000">
                <a:schemeClr val="bg1">
                  <a:lumMod val="65000"/>
                </a:schemeClr>
              </a:gs>
              <a:gs pos="8000">
                <a:schemeClr val="tx1">
                  <a:lumMod val="85000"/>
                  <a:lumOff val="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3" name="Elipse 62"/>
          <p:cNvSpPr/>
          <p:nvPr/>
        </p:nvSpPr>
        <p:spPr>
          <a:xfrm>
            <a:off x="3014561" y="4172315"/>
            <a:ext cx="1188000" cy="118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>
                <a:latin typeface="Arial Black" panose="020B0A04020102020204" pitchFamily="34" charset="0"/>
              </a:rPr>
              <a:t>SA</a:t>
            </a:r>
            <a:endParaRPr lang="es-MX" sz="3200" b="1" dirty="0">
              <a:latin typeface="Arial Black" panose="020B0A04020102020204" pitchFamily="34" charset="0"/>
            </a:endParaRPr>
          </a:p>
        </p:txBody>
      </p:sp>
      <p:sp>
        <p:nvSpPr>
          <p:cNvPr id="64" name="Elipse 63"/>
          <p:cNvSpPr/>
          <p:nvPr/>
        </p:nvSpPr>
        <p:spPr>
          <a:xfrm>
            <a:off x="5559777" y="3965142"/>
            <a:ext cx="1620000" cy="1620000"/>
          </a:xfrm>
          <a:prstGeom prst="ellipse">
            <a:avLst/>
          </a:prstGeom>
          <a:gradFill flip="none" rotWithShape="1">
            <a:gsLst>
              <a:gs pos="68148">
                <a:schemeClr val="bg1">
                  <a:lumMod val="95000"/>
                </a:schemeClr>
              </a:gs>
              <a:gs pos="33000">
                <a:schemeClr val="bg1">
                  <a:lumMod val="95000"/>
                </a:schemeClr>
              </a:gs>
              <a:gs pos="91000">
                <a:schemeClr val="bg1">
                  <a:lumMod val="65000"/>
                </a:schemeClr>
              </a:gs>
              <a:gs pos="8000">
                <a:schemeClr val="tx1">
                  <a:lumMod val="85000"/>
                  <a:lumOff val="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5" name="Elipse 64"/>
          <p:cNvSpPr/>
          <p:nvPr/>
        </p:nvSpPr>
        <p:spPr>
          <a:xfrm>
            <a:off x="5775777" y="4181142"/>
            <a:ext cx="1188000" cy="118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6" name="Elipse 65"/>
          <p:cNvSpPr/>
          <p:nvPr/>
        </p:nvSpPr>
        <p:spPr>
          <a:xfrm>
            <a:off x="5560718" y="1071541"/>
            <a:ext cx="1620000" cy="1620000"/>
          </a:xfrm>
          <a:prstGeom prst="ellipse">
            <a:avLst/>
          </a:prstGeom>
          <a:gradFill flip="none" rotWithShape="1">
            <a:gsLst>
              <a:gs pos="68148">
                <a:schemeClr val="bg1">
                  <a:lumMod val="95000"/>
                </a:schemeClr>
              </a:gs>
              <a:gs pos="33000">
                <a:schemeClr val="bg1">
                  <a:lumMod val="95000"/>
                </a:schemeClr>
              </a:gs>
              <a:gs pos="91000">
                <a:schemeClr val="bg1">
                  <a:lumMod val="65000"/>
                </a:schemeClr>
              </a:gs>
              <a:gs pos="8000">
                <a:schemeClr val="tx1">
                  <a:lumMod val="85000"/>
                  <a:lumOff val="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7" name="Elipse 66"/>
          <p:cNvSpPr/>
          <p:nvPr/>
        </p:nvSpPr>
        <p:spPr>
          <a:xfrm>
            <a:off x="5776718" y="1287541"/>
            <a:ext cx="1188000" cy="118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8" name="Elipse 67"/>
          <p:cNvSpPr/>
          <p:nvPr/>
        </p:nvSpPr>
        <p:spPr>
          <a:xfrm>
            <a:off x="10350160" y="2244584"/>
            <a:ext cx="1620000" cy="1620000"/>
          </a:xfrm>
          <a:prstGeom prst="ellipse">
            <a:avLst/>
          </a:prstGeom>
          <a:gradFill flip="none" rotWithShape="1">
            <a:gsLst>
              <a:gs pos="68148">
                <a:schemeClr val="bg1">
                  <a:lumMod val="95000"/>
                </a:schemeClr>
              </a:gs>
              <a:gs pos="33000">
                <a:schemeClr val="bg1">
                  <a:lumMod val="95000"/>
                </a:schemeClr>
              </a:gs>
              <a:gs pos="91000">
                <a:schemeClr val="bg1">
                  <a:lumMod val="65000"/>
                </a:schemeClr>
              </a:gs>
              <a:gs pos="8000">
                <a:schemeClr val="tx1">
                  <a:lumMod val="85000"/>
                  <a:lumOff val="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9" name="Elipse 68"/>
          <p:cNvSpPr/>
          <p:nvPr/>
        </p:nvSpPr>
        <p:spPr>
          <a:xfrm>
            <a:off x="10566160" y="2460584"/>
            <a:ext cx="1188000" cy="118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0" name="Elipse 69"/>
          <p:cNvSpPr/>
          <p:nvPr/>
        </p:nvSpPr>
        <p:spPr>
          <a:xfrm>
            <a:off x="8246746" y="3981688"/>
            <a:ext cx="1620000" cy="1620000"/>
          </a:xfrm>
          <a:prstGeom prst="ellipse">
            <a:avLst/>
          </a:prstGeom>
          <a:gradFill flip="none" rotWithShape="1">
            <a:gsLst>
              <a:gs pos="68148">
                <a:schemeClr val="bg1">
                  <a:lumMod val="95000"/>
                </a:schemeClr>
              </a:gs>
              <a:gs pos="33000">
                <a:schemeClr val="bg1">
                  <a:lumMod val="95000"/>
                </a:schemeClr>
              </a:gs>
              <a:gs pos="91000">
                <a:schemeClr val="bg1">
                  <a:lumMod val="65000"/>
                </a:schemeClr>
              </a:gs>
              <a:gs pos="8000">
                <a:schemeClr val="tx1">
                  <a:lumMod val="85000"/>
                  <a:lumOff val="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1" name="Elipse 70"/>
          <p:cNvSpPr/>
          <p:nvPr/>
        </p:nvSpPr>
        <p:spPr>
          <a:xfrm>
            <a:off x="8462746" y="4197688"/>
            <a:ext cx="1188000" cy="118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2" name="Picture 13" descr="https://encrypted-tbn2.gstatic.com/images?q=tbn:ANd9GcRFwvFqtoru_5B-3UkGQI85_K2lZIyExRKXnLGpjxq4Wtm7otxeQhkILpyZ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691" l="1158" r="96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98" r="16859" b="8136"/>
          <a:stretch/>
        </p:blipFill>
        <p:spPr bwMode="auto">
          <a:xfrm>
            <a:off x="3245830" y="1315611"/>
            <a:ext cx="822950" cy="99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4"/>
          <p:cNvPicPr>
            <a:picLocks noChangeAspect="1" noChangeArrowheads="1"/>
          </p:cNvPicPr>
          <p:nvPr/>
        </p:nvPicPr>
        <p:blipFill rotWithShape="1"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80" t="9571" r="32391" b="10122"/>
          <a:stretch/>
        </p:blipFill>
        <p:spPr bwMode="auto">
          <a:xfrm>
            <a:off x="6082686" y="1520527"/>
            <a:ext cx="576063" cy="7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15"/>
          <p:cNvPicPr>
            <a:picLocks noChangeAspect="1" noChangeArrowheads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51" y="4587050"/>
            <a:ext cx="936031" cy="47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16"/>
          <p:cNvPicPr>
            <a:picLocks noChangeAspect="1" noChangeArrowheads="1"/>
          </p:cNvPicPr>
          <p:nvPr/>
        </p:nvPicPr>
        <p:blipFill>
          <a:blip r:embed="rId1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688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431" y="4403358"/>
            <a:ext cx="852155" cy="85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Elipse 76"/>
          <p:cNvSpPr/>
          <p:nvPr/>
        </p:nvSpPr>
        <p:spPr>
          <a:xfrm>
            <a:off x="8230116" y="1094610"/>
            <a:ext cx="1620000" cy="1620000"/>
          </a:xfrm>
          <a:prstGeom prst="ellipse">
            <a:avLst/>
          </a:prstGeom>
          <a:gradFill flip="none" rotWithShape="1">
            <a:gsLst>
              <a:gs pos="68148">
                <a:schemeClr val="bg1">
                  <a:lumMod val="95000"/>
                </a:schemeClr>
              </a:gs>
              <a:gs pos="33000">
                <a:schemeClr val="bg1">
                  <a:lumMod val="95000"/>
                </a:schemeClr>
              </a:gs>
              <a:gs pos="91000">
                <a:schemeClr val="bg1">
                  <a:lumMod val="65000"/>
                </a:schemeClr>
              </a:gs>
              <a:gs pos="8000">
                <a:schemeClr val="tx1">
                  <a:lumMod val="85000"/>
                  <a:lumOff val="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8" name="Elipse 77"/>
          <p:cNvSpPr/>
          <p:nvPr/>
        </p:nvSpPr>
        <p:spPr>
          <a:xfrm>
            <a:off x="8446116" y="1310610"/>
            <a:ext cx="1188000" cy="118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0" name="Picture 19"/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94" b="969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15" t="9680"/>
          <a:stretch/>
        </p:blipFill>
        <p:spPr bwMode="auto">
          <a:xfrm>
            <a:off x="10762282" y="2593602"/>
            <a:ext cx="864096" cy="86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Triángulo isósceles 91"/>
          <p:cNvSpPr/>
          <p:nvPr/>
        </p:nvSpPr>
        <p:spPr>
          <a:xfrm rot="10800000">
            <a:off x="712790" y="793004"/>
            <a:ext cx="501966" cy="522607"/>
          </a:xfrm>
          <a:prstGeom prst="triangle">
            <a:avLst/>
          </a:prstGeom>
          <a:solidFill>
            <a:srgbClr val="8FD4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3" name="Triángulo isósceles 92"/>
          <p:cNvSpPr/>
          <p:nvPr/>
        </p:nvSpPr>
        <p:spPr>
          <a:xfrm rot="5400000">
            <a:off x="2060724" y="4620974"/>
            <a:ext cx="501966" cy="522607"/>
          </a:xfrm>
          <a:prstGeom prst="triangle">
            <a:avLst/>
          </a:prstGeom>
          <a:solidFill>
            <a:srgbClr val="8FD4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4" name="Triángulo isósceles 93"/>
          <p:cNvSpPr/>
          <p:nvPr/>
        </p:nvSpPr>
        <p:spPr>
          <a:xfrm rot="5400000">
            <a:off x="4823886" y="1638616"/>
            <a:ext cx="501966" cy="522607"/>
          </a:xfrm>
          <a:prstGeom prst="triangle">
            <a:avLst/>
          </a:prstGeom>
          <a:solidFill>
            <a:srgbClr val="8FD4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0" name="Triángulo isósceles 99"/>
          <p:cNvSpPr/>
          <p:nvPr/>
        </p:nvSpPr>
        <p:spPr>
          <a:xfrm rot="5400000">
            <a:off x="7495531" y="4594919"/>
            <a:ext cx="501966" cy="522607"/>
          </a:xfrm>
          <a:prstGeom prst="triangle">
            <a:avLst/>
          </a:prstGeom>
          <a:solidFill>
            <a:srgbClr val="8FD4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5" name="Conector 104"/>
          <p:cNvSpPr/>
          <p:nvPr/>
        </p:nvSpPr>
        <p:spPr>
          <a:xfrm>
            <a:off x="10915105" y="5100051"/>
            <a:ext cx="555594" cy="526267"/>
          </a:xfrm>
          <a:prstGeom prst="flowChartConnector">
            <a:avLst/>
          </a:prstGeom>
          <a:solidFill>
            <a:srgbClr val="8FD4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8" name="Imagen 107"/>
          <p:cNvPicPr>
            <a:picLocks noChangeAspect="1"/>
          </p:cNvPicPr>
          <p:nvPr/>
        </p:nvPicPr>
        <p:blipFill rotWithShape="1">
          <a:blip r:embed="rId14">
            <a:lum bright="70000" contrast="-70000"/>
          </a:blip>
          <a:srcRect l="5709" t="20449" r="4553" b="28410"/>
          <a:stretch/>
        </p:blipFill>
        <p:spPr>
          <a:xfrm>
            <a:off x="471438" y="4560946"/>
            <a:ext cx="969168" cy="590551"/>
          </a:xfrm>
          <a:prstGeom prst="rect">
            <a:avLst/>
          </a:prstGeom>
        </p:spPr>
      </p:pic>
      <p:pic>
        <p:nvPicPr>
          <p:cNvPr id="1026" name="Picture 2" descr="http://2.bp.blogspot.com/-Zxr6M10pGGo/TtbBbja7v5I/AAAAAAAASsA/4BWOV0BgevI/s400/retorno.jpg"/>
          <p:cNvPicPr>
            <a:picLocks noChangeAspect="1" noChangeArrowheads="1"/>
          </p:cNvPicPr>
          <p:nvPr/>
        </p:nvPicPr>
        <p:blipFill rotWithShape="1">
          <a:blip r:embed="rId1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6" t="21048" r="23108" b="21556"/>
          <a:stretch/>
        </p:blipFill>
        <p:spPr bwMode="auto">
          <a:xfrm>
            <a:off x="8680386" y="1446251"/>
            <a:ext cx="825839" cy="89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5"/>
          <p:cNvPicPr>
            <a:picLocks noChangeAspect="1" noChangeArrowheads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729" y="1777456"/>
            <a:ext cx="533918" cy="27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ángulo 1"/>
          <p:cNvSpPr/>
          <p:nvPr/>
        </p:nvSpPr>
        <p:spPr>
          <a:xfrm>
            <a:off x="223436" y="6403720"/>
            <a:ext cx="3653933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>
                <a:latin typeface="Candara" panose="020E0502030303020204" pitchFamily="34" charset="0"/>
              </a:rPr>
              <a:t>Carmen Valverde</a:t>
            </a:r>
            <a:endParaRPr lang="es-MX" b="1" dirty="0">
              <a:latin typeface="Candara" panose="020E0502030303020204" pitchFamily="34" charset="0"/>
            </a:endParaRPr>
          </a:p>
        </p:txBody>
      </p:sp>
      <p:grpSp>
        <p:nvGrpSpPr>
          <p:cNvPr id="74" name="Grupo 19"/>
          <p:cNvGrpSpPr/>
          <p:nvPr/>
        </p:nvGrpSpPr>
        <p:grpSpPr>
          <a:xfrm>
            <a:off x="-17083" y="6336829"/>
            <a:ext cx="565928" cy="531957"/>
            <a:chOff x="179512" y="764864"/>
            <a:chExt cx="1440000" cy="1440000"/>
          </a:xfrm>
        </p:grpSpPr>
        <p:sp>
          <p:nvSpPr>
            <p:cNvPr id="79" name="Elipse 20"/>
            <p:cNvSpPr/>
            <p:nvPr/>
          </p:nvSpPr>
          <p:spPr>
            <a:xfrm>
              <a:off x="179512" y="764864"/>
              <a:ext cx="1440000" cy="1440000"/>
            </a:xfrm>
            <a:prstGeom prst="ellipse">
              <a:avLst/>
            </a:prstGeom>
            <a:solidFill>
              <a:srgbClr val="6CA2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b="1" dirty="0" smtClean="0">
                  <a:latin typeface="Candara" panose="020E0502030303020204" pitchFamily="34" charset="0"/>
                </a:rPr>
                <a:t>1</a:t>
              </a:r>
              <a:endParaRPr lang="es-MX" sz="2800" b="1" dirty="0">
                <a:latin typeface="Candara" panose="020E0502030303020204" pitchFamily="34" charset="0"/>
              </a:endParaRPr>
            </a:p>
          </p:txBody>
        </p:sp>
        <p:sp>
          <p:nvSpPr>
            <p:cNvPr id="81" name="Anillo 22"/>
            <p:cNvSpPr/>
            <p:nvPr/>
          </p:nvSpPr>
          <p:spPr>
            <a:xfrm>
              <a:off x="251512" y="832650"/>
              <a:ext cx="1296000" cy="1296000"/>
            </a:xfrm>
            <a:prstGeom prst="donut">
              <a:avLst>
                <a:gd name="adj" fmla="val 85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800" b="1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852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ágono 8"/>
          <p:cNvSpPr/>
          <p:nvPr/>
        </p:nvSpPr>
        <p:spPr>
          <a:xfrm>
            <a:off x="6068731" y="3663799"/>
            <a:ext cx="4437229" cy="713912"/>
          </a:xfrm>
          <a:prstGeom prst="homePlate">
            <a:avLst/>
          </a:prstGeom>
          <a:solidFill>
            <a:srgbClr val="B7E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entágono 2"/>
          <p:cNvSpPr/>
          <p:nvPr/>
        </p:nvSpPr>
        <p:spPr>
          <a:xfrm>
            <a:off x="0" y="1401297"/>
            <a:ext cx="4016878" cy="713912"/>
          </a:xfrm>
          <a:prstGeom prst="homePlate">
            <a:avLst/>
          </a:prstGeom>
          <a:solidFill>
            <a:srgbClr val="B7E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04401" y="1515672"/>
            <a:ext cx="5628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Proyectos de TI</a:t>
            </a:r>
          </a:p>
          <a:p>
            <a:endParaRPr lang="es-MX" sz="2400" dirty="0"/>
          </a:p>
          <a:p>
            <a:endParaRPr lang="es-MX" sz="2000" dirty="0" smtClean="0"/>
          </a:p>
          <a:p>
            <a:r>
              <a:rPr lang="es-MX" sz="2000" dirty="0" smtClean="0"/>
              <a:t>25</a:t>
            </a:r>
            <a:r>
              <a:rPr lang="es-MX" sz="2000" dirty="0"/>
              <a:t>%		</a:t>
            </a:r>
            <a:r>
              <a:rPr lang="es-MX" sz="2000" dirty="0" smtClean="0"/>
              <a:t>		PROSOFT</a:t>
            </a:r>
          </a:p>
          <a:p>
            <a:r>
              <a:rPr lang="es-MX" sz="2000" dirty="0" smtClean="0"/>
              <a:t>25</a:t>
            </a:r>
            <a:r>
              <a:rPr lang="es-MX" sz="2000" dirty="0"/>
              <a:t>%		</a:t>
            </a:r>
            <a:r>
              <a:rPr lang="es-MX" sz="2000" dirty="0" smtClean="0"/>
              <a:t>		Entidad Federativa</a:t>
            </a:r>
          </a:p>
          <a:p>
            <a:r>
              <a:rPr lang="es-MX" sz="2000" dirty="0" smtClean="0"/>
              <a:t>50</a:t>
            </a:r>
            <a:r>
              <a:rPr lang="es-MX" sz="2000" dirty="0"/>
              <a:t>% 		</a:t>
            </a:r>
            <a:r>
              <a:rPr lang="es-MX" sz="2000" dirty="0" smtClean="0"/>
              <a:t>	Iniciativa </a:t>
            </a:r>
            <a:r>
              <a:rPr lang="es-MX" sz="2000" dirty="0"/>
              <a:t>Privada </a:t>
            </a:r>
          </a:p>
          <a:p>
            <a:endParaRPr lang="es-MX" sz="1600" dirty="0" smtClean="0"/>
          </a:p>
        </p:txBody>
      </p:sp>
      <p:sp>
        <p:nvSpPr>
          <p:cNvPr id="6" name="CuadroTexto 5"/>
          <p:cNvSpPr txBox="1"/>
          <p:nvPr/>
        </p:nvSpPr>
        <p:spPr>
          <a:xfrm>
            <a:off x="5992780" y="4047692"/>
            <a:ext cx="579118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2800" b="1" dirty="0"/>
          </a:p>
          <a:p>
            <a:pPr algn="just"/>
            <a:r>
              <a:rPr lang="es-MX" sz="2400" dirty="0" smtClean="0"/>
              <a:t>Dichos proyectos serán evaluados para definir los porcentajes de apoyo, conforme a la Metodología que sea aprobada por el Consejo Directivo del PROSOFT</a:t>
            </a:r>
          </a:p>
          <a:p>
            <a:pPr algn="just"/>
            <a:endParaRPr lang="es-MX" dirty="0"/>
          </a:p>
        </p:txBody>
      </p:sp>
      <p:sp>
        <p:nvSpPr>
          <p:cNvPr id="7" name="23 CuadroTexto"/>
          <p:cNvSpPr txBox="1"/>
          <p:nvPr/>
        </p:nvSpPr>
        <p:spPr>
          <a:xfrm>
            <a:off x="0" y="163531"/>
            <a:ext cx="8633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8CD600"/>
                </a:solidFill>
                <a:latin typeface="Candara" pitchFamily="34" charset="0"/>
              </a:rPr>
              <a:t>Porcentajes de Apoyo </a:t>
            </a:r>
            <a:endParaRPr lang="es-MX" sz="2800" b="1" dirty="0">
              <a:solidFill>
                <a:srgbClr val="8CD600"/>
              </a:solidFill>
              <a:latin typeface="Candara" pitchFamily="34" charset="0"/>
            </a:endParaRPr>
          </a:p>
        </p:txBody>
      </p:sp>
      <p:pic>
        <p:nvPicPr>
          <p:cNvPr id="8" name="2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41" y="38403"/>
            <a:ext cx="3023659" cy="129669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068732" y="3756311"/>
            <a:ext cx="4137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Proyectos Estratégicos</a:t>
            </a:r>
            <a:endParaRPr lang="es-MX" sz="2400" b="1" dirty="0"/>
          </a:p>
        </p:txBody>
      </p:sp>
      <p:pic>
        <p:nvPicPr>
          <p:cNvPr id="1027" name="Imagen 1" descr="Resultado de imagen para aportaciones estata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39" y="3685927"/>
            <a:ext cx="3086193" cy="23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thumbs.dreamstime.com/t/engranajes-del-diente-del-grupo-alrededor-de-la-rueda-verde-207400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02" y="986629"/>
            <a:ext cx="2651032" cy="220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"/>
          <p:cNvSpPr/>
          <p:nvPr/>
        </p:nvSpPr>
        <p:spPr>
          <a:xfrm>
            <a:off x="281827" y="6375931"/>
            <a:ext cx="3653933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>
                <a:latin typeface="Candara" panose="020E0502030303020204" pitchFamily="34" charset="0"/>
              </a:rPr>
              <a:t>Carmen Valverde</a:t>
            </a:r>
            <a:endParaRPr lang="es-MX" b="1" dirty="0">
              <a:latin typeface="Candara" panose="020E0502030303020204" pitchFamily="34" charset="0"/>
            </a:endParaRPr>
          </a:p>
        </p:txBody>
      </p:sp>
      <p:grpSp>
        <p:nvGrpSpPr>
          <p:cNvPr id="12" name="Grupo 19"/>
          <p:cNvGrpSpPr/>
          <p:nvPr/>
        </p:nvGrpSpPr>
        <p:grpSpPr>
          <a:xfrm>
            <a:off x="41308" y="6309040"/>
            <a:ext cx="565928" cy="531957"/>
            <a:chOff x="179512" y="764864"/>
            <a:chExt cx="1440000" cy="1440000"/>
          </a:xfrm>
        </p:grpSpPr>
        <p:sp>
          <p:nvSpPr>
            <p:cNvPr id="13" name="Elipse 20"/>
            <p:cNvSpPr/>
            <p:nvPr/>
          </p:nvSpPr>
          <p:spPr>
            <a:xfrm>
              <a:off x="179512" y="764864"/>
              <a:ext cx="1440000" cy="1440000"/>
            </a:xfrm>
            <a:prstGeom prst="ellipse">
              <a:avLst/>
            </a:prstGeom>
            <a:solidFill>
              <a:srgbClr val="6CA2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b="1" dirty="0">
                  <a:latin typeface="Candara" panose="020E0502030303020204" pitchFamily="34" charset="0"/>
                </a:rPr>
                <a:t>1</a:t>
              </a:r>
            </a:p>
          </p:txBody>
        </p:sp>
        <p:sp>
          <p:nvSpPr>
            <p:cNvPr id="14" name="Anillo 22"/>
            <p:cNvSpPr/>
            <p:nvPr/>
          </p:nvSpPr>
          <p:spPr>
            <a:xfrm>
              <a:off x="251512" y="832650"/>
              <a:ext cx="1296000" cy="1296000"/>
            </a:xfrm>
            <a:prstGeom prst="donut">
              <a:avLst>
                <a:gd name="adj" fmla="val 85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800" b="1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0236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Título"/>
          <p:cNvSpPr txBox="1">
            <a:spLocks/>
          </p:cNvSpPr>
          <p:nvPr/>
        </p:nvSpPr>
        <p:spPr bwMode="auto">
          <a:xfrm>
            <a:off x="2927351" y="261938"/>
            <a:ext cx="61198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200">
                <a:solidFill>
                  <a:srgbClr val="000000"/>
                </a:solidFill>
                <a:latin typeface="Gill Sans" pitchFamily="-64" charset="0"/>
                <a:ea typeface="ヒラギノ角ゴ ProN W3" pitchFamily="-64" charset="-128"/>
                <a:sym typeface="Gill Sans" pitchFamily="-64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itchFamily="-64" charset="0"/>
                <a:ea typeface="ヒラギノ角ゴ ProN W3" pitchFamily="-64" charset="-128"/>
                <a:sym typeface="Gill Sans" pitchFamily="-6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-64" charset="0"/>
                <a:ea typeface="ヒラギノ角ゴ ProN W3" pitchFamily="-64" charset="-128"/>
                <a:sym typeface="Gill Sans" pitchFamily="-6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-64" charset="0"/>
                <a:ea typeface="ヒラギノ角ゴ ProN W3" pitchFamily="-64" charset="-128"/>
                <a:sym typeface="Gill Sans" pitchFamily="-6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-64" charset="0"/>
                <a:ea typeface="ヒラギノ角ゴ ProN W3" pitchFamily="-64" charset="-128"/>
                <a:sym typeface="Gill Sans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64" charset="0"/>
                <a:ea typeface="ヒラギノ角ゴ ProN W3" pitchFamily="-64" charset="-128"/>
                <a:sym typeface="Gill Sans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64" charset="0"/>
                <a:ea typeface="ヒラギノ角ゴ ProN W3" pitchFamily="-64" charset="-128"/>
                <a:sym typeface="Gill Sans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64" charset="0"/>
                <a:ea typeface="ヒラギノ角ゴ ProN W3" pitchFamily="-64" charset="-128"/>
                <a:sym typeface="Gill Sans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64" charset="0"/>
                <a:ea typeface="ヒラギノ角ゴ ProN W3" pitchFamily="-64" charset="-128"/>
                <a:sym typeface="Gill Sans" pitchFamily="-6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s-MX" altLang="es-MX" sz="2400" b="1" dirty="0">
                <a:solidFill>
                  <a:schemeClr val="bg1"/>
                </a:solidFill>
                <a:latin typeface="Century Gothic" panose="020B0502020202020204" pitchFamily="34" charset="0"/>
                <a:ea typeface="ヒラギノ角ゴ ProN W6" pitchFamily="-64" charset="-128"/>
              </a:rPr>
              <a:t>Estrategias Transversales</a:t>
            </a:r>
          </a:p>
        </p:txBody>
      </p:sp>
      <p:pic>
        <p:nvPicPr>
          <p:cNvPr id="4" name="2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41" y="38403"/>
            <a:ext cx="3023659" cy="1296696"/>
          </a:xfrm>
          <a:prstGeom prst="rect">
            <a:avLst/>
          </a:prstGeom>
        </p:spPr>
      </p:pic>
      <p:sp>
        <p:nvSpPr>
          <p:cNvPr id="8" name="Proceso alternativo 7"/>
          <p:cNvSpPr/>
          <p:nvPr/>
        </p:nvSpPr>
        <p:spPr>
          <a:xfrm>
            <a:off x="7975126" y="1537660"/>
            <a:ext cx="2820879" cy="3996610"/>
          </a:xfrm>
          <a:prstGeom prst="flowChartAlternateProcess">
            <a:avLst/>
          </a:prstGeom>
          <a:solidFill>
            <a:schemeClr val="bg2">
              <a:lumMod val="50000"/>
            </a:schemeClr>
          </a:solidFill>
          <a:ln>
            <a:solidFill>
              <a:srgbClr val="90C2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Proceso alternativo 9"/>
          <p:cNvSpPr/>
          <p:nvPr/>
        </p:nvSpPr>
        <p:spPr>
          <a:xfrm>
            <a:off x="1319102" y="1456291"/>
            <a:ext cx="2820879" cy="3996610"/>
          </a:xfrm>
          <a:prstGeom prst="flowChartAlternateProcess">
            <a:avLst/>
          </a:prstGeom>
          <a:solidFill>
            <a:schemeClr val="bg2">
              <a:lumMod val="50000"/>
            </a:schemeClr>
          </a:solidFill>
          <a:ln>
            <a:solidFill>
              <a:srgbClr val="90C226"/>
            </a:solidFill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Proceso alternativo 10"/>
          <p:cNvSpPr/>
          <p:nvPr/>
        </p:nvSpPr>
        <p:spPr>
          <a:xfrm>
            <a:off x="4699444" y="1537660"/>
            <a:ext cx="2820879" cy="3996610"/>
          </a:xfrm>
          <a:prstGeom prst="flowChartAlternateProcess">
            <a:avLst/>
          </a:prstGeom>
          <a:solidFill>
            <a:schemeClr val="bg2">
              <a:lumMod val="50000"/>
            </a:schemeClr>
          </a:solidFill>
          <a:ln>
            <a:solidFill>
              <a:srgbClr val="90C2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Proceso alternativo 2"/>
          <p:cNvSpPr/>
          <p:nvPr/>
        </p:nvSpPr>
        <p:spPr>
          <a:xfrm>
            <a:off x="781673" y="2496129"/>
            <a:ext cx="10477041" cy="546137"/>
          </a:xfrm>
          <a:prstGeom prst="flowChartAlternateProcess">
            <a:avLst/>
          </a:prstGeom>
          <a:solidFill>
            <a:srgbClr val="91E200">
              <a:alpha val="34000"/>
            </a:srgbClr>
          </a:solidFill>
          <a:ln>
            <a:solidFill>
              <a:srgbClr val="B7E55F"/>
            </a:solidFill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Proceso alternativo 12"/>
          <p:cNvSpPr/>
          <p:nvPr/>
        </p:nvSpPr>
        <p:spPr>
          <a:xfrm>
            <a:off x="781673" y="3454596"/>
            <a:ext cx="10477041" cy="546137"/>
          </a:xfrm>
          <a:prstGeom prst="flowChartAlternateProcess">
            <a:avLst/>
          </a:prstGeom>
          <a:solidFill>
            <a:srgbClr val="91E200">
              <a:alpha val="34000"/>
            </a:srgbClr>
          </a:solidFill>
          <a:ln>
            <a:solidFill>
              <a:srgbClr val="B7E55F"/>
            </a:solidFill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1260186" y="1647563"/>
            <a:ext cx="282087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900" b="1" dirty="0" smtClean="0">
                <a:solidFill>
                  <a:srgbClr val="91E200"/>
                </a:solidFill>
                <a:latin typeface="Candara" panose="020E0502030303020204" pitchFamily="34" charset="0"/>
              </a:rPr>
              <a:t>SECTORES MADUROS</a:t>
            </a:r>
            <a:endParaRPr lang="es-MX" sz="1900" b="1" dirty="0">
              <a:solidFill>
                <a:srgbClr val="91E200"/>
              </a:solidFill>
              <a:latin typeface="Candara" panose="020E0502030303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699444" y="1647563"/>
            <a:ext cx="282087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900" b="1" dirty="0" smtClean="0">
                <a:solidFill>
                  <a:srgbClr val="91E200"/>
                </a:solidFill>
                <a:latin typeface="Candara" panose="020E0502030303020204" pitchFamily="34" charset="0"/>
              </a:rPr>
              <a:t>SECTORES DINÁMICOS</a:t>
            </a:r>
            <a:endParaRPr lang="es-MX" sz="1900" b="1" dirty="0">
              <a:solidFill>
                <a:srgbClr val="91E200"/>
              </a:solidFill>
              <a:latin typeface="Candara" panose="020E0502030303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975126" y="1647563"/>
            <a:ext cx="282087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900" b="1" dirty="0" smtClean="0">
                <a:solidFill>
                  <a:srgbClr val="91E200"/>
                </a:solidFill>
                <a:latin typeface="Candara" panose="020E0502030303020204" pitchFamily="34" charset="0"/>
              </a:rPr>
              <a:t>SECTORES EMERGENTES</a:t>
            </a:r>
            <a:endParaRPr lang="es-MX" sz="1900" b="1" dirty="0">
              <a:solidFill>
                <a:srgbClr val="91E200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974058" y="3477514"/>
            <a:ext cx="10113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TECNOLOGIAS DE LA INFORMACIÓN </a:t>
            </a:r>
            <a:endParaRPr lang="es-MX" sz="2800" b="1" dirty="0">
              <a:solidFill>
                <a:schemeClr val="accent3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9" name="Proceso alternativo 18"/>
          <p:cNvSpPr/>
          <p:nvPr/>
        </p:nvSpPr>
        <p:spPr>
          <a:xfrm rot="16200000">
            <a:off x="8242660" y="2989502"/>
            <a:ext cx="2484587" cy="546137"/>
          </a:xfrm>
          <a:prstGeom prst="flowChartAlternateProcess">
            <a:avLst/>
          </a:prstGeom>
          <a:solidFill>
            <a:srgbClr val="B7E27E">
              <a:alpha val="42000"/>
            </a:srgbClr>
          </a:solidFill>
          <a:ln>
            <a:solidFill>
              <a:srgbClr val="B7E55F"/>
            </a:solidFill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053141" y="2527830"/>
            <a:ext cx="10113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INNOVACIÓN</a:t>
            </a:r>
            <a:endParaRPr lang="es-MX" sz="28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9211884" y="2972660"/>
            <a:ext cx="546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TI</a:t>
            </a:r>
            <a:endParaRPr lang="es-MX" sz="28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707849" y="4227639"/>
            <a:ext cx="23667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bg1"/>
                </a:solidFill>
                <a:latin typeface="Candara" panose="020E0502030303020204" pitchFamily="34" charset="0"/>
              </a:rPr>
              <a:t>Metal-mecánica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bg1"/>
                </a:solidFill>
                <a:latin typeface="Candara" panose="020E0502030303020204" pitchFamily="34" charset="0"/>
              </a:rPr>
              <a:t>Textil-vestido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bg1"/>
                </a:solidFill>
                <a:latin typeface="Candara" panose="020E0502030303020204" pitchFamily="34" charset="0"/>
              </a:rPr>
              <a:t>Cuero-calzado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bg1"/>
                </a:solidFill>
                <a:latin typeface="Candara" panose="020E0502030303020204" pitchFamily="34" charset="0"/>
              </a:rPr>
              <a:t>Madera y muebles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bg1"/>
                </a:solidFill>
                <a:latin typeface="Candara" panose="020E0502030303020204" pitchFamily="34" charset="0"/>
              </a:rPr>
              <a:t>Siderúrgico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bg1"/>
                </a:solidFill>
              </a:rPr>
              <a:t>Alimentos y bebidas</a:t>
            </a:r>
          </a:p>
          <a:p>
            <a:endParaRPr lang="es-MX" dirty="0"/>
          </a:p>
        </p:txBody>
      </p:sp>
      <p:sp>
        <p:nvSpPr>
          <p:cNvPr id="22" name="CuadroTexto 21"/>
          <p:cNvSpPr txBox="1"/>
          <p:nvPr/>
        </p:nvSpPr>
        <p:spPr>
          <a:xfrm>
            <a:off x="5145627" y="4504865"/>
            <a:ext cx="23667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bg1"/>
                </a:solidFill>
                <a:latin typeface="Candara" panose="020E0502030303020204" pitchFamily="34" charset="0"/>
              </a:rPr>
              <a:t>Automotriz y autopartes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bg1"/>
                </a:solidFill>
                <a:latin typeface="Candara" panose="020E0502030303020204" pitchFamily="34" charset="0"/>
              </a:rPr>
              <a:t>Aeroespacial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bg1"/>
                </a:solidFill>
                <a:latin typeface="Candara" panose="020E0502030303020204" pitchFamily="34" charset="0"/>
              </a:rPr>
              <a:t>Eléctrico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bg1"/>
                </a:solidFill>
                <a:latin typeface="Candara" panose="020E0502030303020204" pitchFamily="34" charset="0"/>
              </a:rPr>
              <a:t>Electrónico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bg1"/>
                </a:solidFill>
                <a:latin typeface="Candara" panose="020E0502030303020204" pitchFamily="34" charset="0"/>
              </a:rPr>
              <a:t>Químico</a:t>
            </a:r>
          </a:p>
          <a:p>
            <a:endParaRPr lang="es-MX" dirty="0"/>
          </a:p>
        </p:txBody>
      </p:sp>
      <p:sp>
        <p:nvSpPr>
          <p:cNvPr id="23" name="CuadroTexto 22"/>
          <p:cNvSpPr txBox="1"/>
          <p:nvPr/>
        </p:nvSpPr>
        <p:spPr>
          <a:xfrm>
            <a:off x="8224439" y="4504865"/>
            <a:ext cx="25715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Candara" panose="020E0502030303020204" pitchFamily="34" charset="0"/>
              </a:rPr>
              <a:t>Biotecnología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Candara" panose="020E0502030303020204" pitchFamily="34" charset="0"/>
              </a:rPr>
              <a:t>Farmacéutica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Candara" panose="020E0502030303020204" pitchFamily="34" charset="0"/>
              </a:rPr>
              <a:t>Tecnologías de la Información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Candara" panose="020E0502030303020204" pitchFamily="34" charset="0"/>
              </a:rPr>
              <a:t>Industrias Creativas Digitales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Candara" panose="020E0502030303020204" pitchFamily="34" charset="0"/>
              </a:rPr>
              <a:t>Equipo Médico</a:t>
            </a:r>
          </a:p>
          <a:p>
            <a:endParaRPr lang="es-MX" dirty="0"/>
          </a:p>
        </p:txBody>
      </p:sp>
      <p:sp>
        <p:nvSpPr>
          <p:cNvPr id="24" name="Rectángulo 1"/>
          <p:cNvSpPr/>
          <p:nvPr/>
        </p:nvSpPr>
        <p:spPr>
          <a:xfrm>
            <a:off x="281827" y="6375931"/>
            <a:ext cx="3653933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>
                <a:latin typeface="Candara" panose="020E0502030303020204" pitchFamily="34" charset="0"/>
              </a:rPr>
              <a:t>Carmen Valverde</a:t>
            </a:r>
            <a:endParaRPr lang="es-MX" b="1" dirty="0">
              <a:latin typeface="Candara" panose="020E0502030303020204" pitchFamily="34" charset="0"/>
            </a:endParaRPr>
          </a:p>
        </p:txBody>
      </p:sp>
      <p:grpSp>
        <p:nvGrpSpPr>
          <p:cNvPr id="25" name="Grupo 19"/>
          <p:cNvGrpSpPr/>
          <p:nvPr/>
        </p:nvGrpSpPr>
        <p:grpSpPr>
          <a:xfrm>
            <a:off x="41308" y="6309040"/>
            <a:ext cx="565928" cy="531957"/>
            <a:chOff x="179512" y="764864"/>
            <a:chExt cx="1440000" cy="1440000"/>
          </a:xfrm>
        </p:grpSpPr>
        <p:sp>
          <p:nvSpPr>
            <p:cNvPr id="26" name="Elipse 20"/>
            <p:cNvSpPr/>
            <p:nvPr/>
          </p:nvSpPr>
          <p:spPr>
            <a:xfrm>
              <a:off x="179512" y="764864"/>
              <a:ext cx="1440000" cy="1440000"/>
            </a:xfrm>
            <a:prstGeom prst="ellipse">
              <a:avLst/>
            </a:prstGeom>
            <a:solidFill>
              <a:srgbClr val="6CA2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b="1" dirty="0">
                  <a:latin typeface="Candara" panose="020E0502030303020204" pitchFamily="34" charset="0"/>
                </a:rPr>
                <a:t>1</a:t>
              </a:r>
            </a:p>
          </p:txBody>
        </p:sp>
        <p:sp>
          <p:nvSpPr>
            <p:cNvPr id="27" name="Anillo 22"/>
            <p:cNvSpPr/>
            <p:nvPr/>
          </p:nvSpPr>
          <p:spPr>
            <a:xfrm>
              <a:off x="251512" y="832650"/>
              <a:ext cx="1296000" cy="1296000"/>
            </a:xfrm>
            <a:prstGeom prst="donut">
              <a:avLst>
                <a:gd name="adj" fmla="val 85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800" b="1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487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3 CuadroTexto"/>
          <p:cNvSpPr txBox="1"/>
          <p:nvPr/>
        </p:nvSpPr>
        <p:spPr>
          <a:xfrm>
            <a:off x="239350" y="118387"/>
            <a:ext cx="91955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8CD600"/>
                </a:solidFill>
                <a:latin typeface="Candara" pitchFamily="34" charset="0"/>
              </a:rPr>
              <a:t>En caso de tener proyectos aprobados sus obligaciones ante el PROSOFT</a:t>
            </a:r>
            <a:endParaRPr lang="es-MX" sz="3200" b="1" dirty="0">
              <a:solidFill>
                <a:srgbClr val="8CD600"/>
              </a:solidFill>
              <a:latin typeface="Candara" pitchFamily="34" charset="0"/>
            </a:endParaRPr>
          </a:p>
        </p:txBody>
      </p:sp>
      <p:pic>
        <p:nvPicPr>
          <p:cNvPr id="9" name="2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41" y="66006"/>
            <a:ext cx="3023659" cy="1296696"/>
          </a:xfrm>
          <a:prstGeom prst="rect">
            <a:avLst/>
          </a:prstGeom>
        </p:spPr>
      </p:pic>
      <p:sp>
        <p:nvSpPr>
          <p:cNvPr id="34" name="7 Marcador de contenido"/>
          <p:cNvSpPr txBox="1">
            <a:spLocks/>
          </p:cNvSpPr>
          <p:nvPr/>
        </p:nvSpPr>
        <p:spPr>
          <a:xfrm>
            <a:off x="301285" y="1386273"/>
            <a:ext cx="5598772" cy="4827033"/>
          </a:xfrm>
          <a:prstGeom prst="rect">
            <a:avLst/>
          </a:prstGeom>
          <a:solidFill>
            <a:srgbClr val="90C226"/>
          </a:solidFill>
          <a:ln w="6350" cap="flat" cmpd="sng" algn="ctr">
            <a:solidFill>
              <a:srgbClr val="527A1B"/>
            </a:solidFill>
            <a:prstDash val="solid"/>
            <a:miter lim="800000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+mj-lt"/>
              <a:buAutoNum type="alphaLcParenR"/>
            </a:pPr>
            <a:r>
              <a:rPr lang="es-MX" sz="2000" b="1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itchFamily="34" charset="-34"/>
              </a:rPr>
              <a:t> Suscribir el Convenio con la SE</a:t>
            </a:r>
          </a:p>
          <a:p>
            <a:pPr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+mj-lt"/>
              <a:buAutoNum type="alphaLcParenR"/>
            </a:pPr>
            <a:r>
              <a:rPr lang="es-MX" sz="2000" b="1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itchFamily="34" charset="-34"/>
              </a:rPr>
              <a:t> Cuenta bancaria exclusiva para recibir el apoyo </a:t>
            </a:r>
          </a:p>
          <a:p>
            <a:pPr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+mj-lt"/>
              <a:buAutoNum type="alphaLcParenR"/>
            </a:pPr>
            <a:r>
              <a:rPr lang="es-MX" sz="2000" b="1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itchFamily="34" charset="-34"/>
              </a:rPr>
              <a:t> Proporcionar recibo/factura de pago</a:t>
            </a:r>
          </a:p>
          <a:p>
            <a:pPr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+mj-lt"/>
              <a:buAutoNum type="alphaLcParenR"/>
            </a:pPr>
            <a:r>
              <a:rPr lang="es-MX" sz="2000" b="1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itchFamily="34" charset="-34"/>
              </a:rPr>
              <a:t> Acudir a la capacitación por parte de la IE</a:t>
            </a:r>
          </a:p>
          <a:p>
            <a:pPr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+mj-lt"/>
              <a:buAutoNum type="alphaLcParenR"/>
            </a:pPr>
            <a:r>
              <a:rPr lang="es-MX" sz="2000" b="1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itchFamily="34" charset="-34"/>
              </a:rPr>
              <a:t> Cotejar la documentación de los solicitantes y beneficiarios</a:t>
            </a:r>
          </a:p>
          <a:p>
            <a:pPr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+mj-lt"/>
              <a:buAutoNum type="alphaLcParenR"/>
            </a:pPr>
            <a:r>
              <a:rPr lang="es-MX" sz="2000" b="1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itchFamily="34" charset="-34"/>
              </a:rPr>
              <a:t>Difundir el </a:t>
            </a:r>
            <a:r>
              <a:rPr lang="es-MX" sz="2000" b="1" dirty="0">
                <a:solidFill>
                  <a:schemeClr val="bg1"/>
                </a:solidFill>
                <a:latin typeface="Candara" panose="020E0502030303020204" pitchFamily="34" charset="0"/>
                <a:cs typeface="Browallia New" pitchFamily="34" charset="-34"/>
              </a:rPr>
              <a:t> </a:t>
            </a:r>
            <a:r>
              <a:rPr lang="es-MX" sz="2000" b="1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itchFamily="34" charset="-34"/>
              </a:rPr>
              <a:t>programa</a:t>
            </a:r>
          </a:p>
          <a:p>
            <a:pPr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+mj-lt"/>
              <a:buAutoNum type="alphaLcParenR"/>
            </a:pPr>
            <a:r>
              <a:rPr lang="es-MX" sz="2000" b="1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itchFamily="34" charset="-34"/>
              </a:rPr>
              <a:t>Acusar de recibido comunicaciones del programa</a:t>
            </a:r>
          </a:p>
          <a:p>
            <a:pPr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+mj-lt"/>
              <a:buAutoNum type="alphaLcParenR"/>
            </a:pPr>
            <a:r>
              <a:rPr lang="es-MX" sz="2000" b="1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itchFamily="34" charset="-34"/>
              </a:rPr>
              <a:t> Comunicar acuerdos o requerimientos a </a:t>
            </a:r>
            <a:r>
              <a:rPr lang="es-MX" sz="2000" b="1" dirty="0">
                <a:solidFill>
                  <a:schemeClr val="bg1"/>
                </a:solidFill>
                <a:latin typeface="Candara" panose="020E0502030303020204" pitchFamily="34" charset="0"/>
                <a:cs typeface="Browallia New" pitchFamily="34" charset="-34"/>
              </a:rPr>
              <a:t>beneficiarios</a:t>
            </a:r>
          </a:p>
          <a:p>
            <a:pPr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+mj-lt"/>
              <a:buAutoNum type="alphaLcParenR"/>
            </a:pPr>
            <a:r>
              <a:rPr lang="es-MX" sz="2000" b="1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itchFamily="34" charset="-34"/>
              </a:rPr>
              <a:t>Suscribir convenios de asignación de recursos</a:t>
            </a:r>
          </a:p>
          <a:p>
            <a:pPr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+mj-lt"/>
              <a:buAutoNum type="alphaLcParenR"/>
            </a:pPr>
            <a:r>
              <a:rPr lang="es-MX" sz="2000" b="1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itchFamily="34" charset="-34"/>
              </a:rPr>
              <a:t>Otorgar los apoyos a los beneficiarios</a:t>
            </a:r>
            <a:endParaRPr lang="es-MX" sz="2000" b="1" dirty="0">
              <a:solidFill>
                <a:schemeClr val="bg1"/>
              </a:solidFill>
              <a:latin typeface="Candara" panose="020E0502030303020204" pitchFamily="34" charset="0"/>
              <a:cs typeface="Browallia New" pitchFamily="34" charset="-34"/>
            </a:endParaRPr>
          </a:p>
        </p:txBody>
      </p:sp>
      <p:sp>
        <p:nvSpPr>
          <p:cNvPr id="12" name="7 Marcador de contenido"/>
          <p:cNvSpPr txBox="1">
            <a:spLocks/>
          </p:cNvSpPr>
          <p:nvPr/>
        </p:nvSpPr>
        <p:spPr>
          <a:xfrm>
            <a:off x="6304156" y="1379176"/>
            <a:ext cx="5495959" cy="4834130"/>
          </a:xfrm>
          <a:prstGeom prst="rect">
            <a:avLst/>
          </a:prstGeom>
          <a:solidFill>
            <a:srgbClr val="90C226"/>
          </a:solidFill>
          <a:ln w="6350" cap="flat" cmpd="sng" algn="ctr">
            <a:solidFill>
              <a:srgbClr val="527A1B"/>
            </a:solidFill>
            <a:prstDash val="solid"/>
            <a:miter lim="800000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+mj-lt"/>
              <a:buAutoNum type="alphaLcParenR" startAt="11"/>
            </a:pPr>
            <a:r>
              <a:rPr lang="es-MX" sz="2000" b="1" dirty="0">
                <a:solidFill>
                  <a:schemeClr val="bg1"/>
                </a:solidFill>
                <a:latin typeface="Candara" panose="020E0502030303020204" pitchFamily="34" charset="0"/>
                <a:cs typeface="Browallia New" pitchFamily="34" charset="-34"/>
              </a:rPr>
              <a:t>Presentar evidencia de sus aportaciones a los </a:t>
            </a:r>
            <a:r>
              <a:rPr lang="es-MX" sz="2000" b="1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itchFamily="34" charset="-34"/>
              </a:rPr>
              <a:t>proyectos</a:t>
            </a:r>
          </a:p>
          <a:p>
            <a:pPr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+mj-lt"/>
              <a:buAutoNum type="alphaLcParenR" startAt="11"/>
            </a:pPr>
            <a:r>
              <a:rPr lang="es-MX" sz="2000" b="1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itchFamily="34" charset="-34"/>
              </a:rPr>
              <a:t>Solicitar modificaciones al Consejo Directivo requeridas por </a:t>
            </a:r>
            <a:r>
              <a:rPr lang="es-MX" sz="2000" b="1" dirty="0">
                <a:solidFill>
                  <a:schemeClr val="bg1"/>
                </a:solidFill>
                <a:latin typeface="Candara" panose="020E0502030303020204" pitchFamily="34" charset="0"/>
                <a:cs typeface="Browallia New" pitchFamily="34" charset="-34"/>
              </a:rPr>
              <a:t>los beneficiarios</a:t>
            </a:r>
          </a:p>
          <a:p>
            <a:pPr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+mj-lt"/>
              <a:buAutoNum type="alphaLcParenR" startAt="11"/>
            </a:pPr>
            <a:r>
              <a:rPr lang="es-MX" sz="2000" b="1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itchFamily="34" charset="-34"/>
              </a:rPr>
              <a:t> Supervisar  y Validar aplicación de recursos</a:t>
            </a:r>
          </a:p>
          <a:p>
            <a:pPr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+mj-lt"/>
              <a:buAutoNum type="alphaLcParenR" startAt="11"/>
            </a:pPr>
            <a:r>
              <a:rPr lang="es-MX" sz="2000" b="1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itchFamily="34" charset="-34"/>
              </a:rPr>
              <a:t> Supervisar y vigilar el avance de proyectos</a:t>
            </a:r>
          </a:p>
          <a:p>
            <a:pPr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+mj-lt"/>
              <a:buAutoNum type="alphaLcParenR" startAt="11"/>
            </a:pPr>
            <a:r>
              <a:rPr lang="es-MX" sz="2000" b="1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itchFamily="34" charset="-34"/>
              </a:rPr>
              <a:t> Reintegrar los recursos no utilizados </a:t>
            </a:r>
          </a:p>
          <a:p>
            <a:pPr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+mj-lt"/>
              <a:buAutoNum type="alphaLcParenR" startAt="11"/>
            </a:pPr>
            <a:r>
              <a:rPr lang="es-MX" sz="2000" b="1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itchFamily="34" charset="-34"/>
              </a:rPr>
              <a:t> Acompañar en  verificaciones y auditorías</a:t>
            </a:r>
          </a:p>
          <a:p>
            <a:pPr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+mj-lt"/>
              <a:buAutoNum type="alphaLcParenR" startAt="11"/>
            </a:pPr>
            <a:r>
              <a:rPr lang="es-MX" sz="2000" b="1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itchFamily="34" charset="-34"/>
              </a:rPr>
              <a:t> Entregar los reportes de autoevaluación</a:t>
            </a:r>
          </a:p>
          <a:p>
            <a:pPr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+mj-lt"/>
              <a:buAutoNum type="alphaLcParenR" startAt="11"/>
            </a:pPr>
            <a:r>
              <a:rPr lang="es-MX" sz="2000" b="1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itchFamily="34" charset="-34"/>
              </a:rPr>
              <a:t>Entregar oportunamente la información requerida</a:t>
            </a:r>
          </a:p>
          <a:p>
            <a:pPr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+mj-lt"/>
              <a:buAutoNum type="alphaLcParenR" startAt="11"/>
            </a:pPr>
            <a:r>
              <a:rPr lang="es-ES" sz="2000" b="1" dirty="0">
                <a:solidFill>
                  <a:schemeClr val="bg1"/>
                </a:solidFill>
                <a:latin typeface="Candara" panose="020E0502030303020204" pitchFamily="34" charset="0"/>
                <a:cs typeface="Browallia New" pitchFamily="34" charset="-34"/>
              </a:rPr>
              <a:t>Notificar a la Instancia Ejecutora del incumplimiento de los Beneficiarios</a:t>
            </a:r>
            <a:r>
              <a:rPr lang="es-ES" sz="2000" b="1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itchFamily="34" charset="-34"/>
              </a:rPr>
              <a:t>.</a:t>
            </a:r>
          </a:p>
          <a:p>
            <a:pPr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+mj-lt"/>
              <a:buAutoNum type="alphaLcParenR" startAt="11"/>
            </a:pPr>
            <a:r>
              <a:rPr lang="es-MX" sz="2000" b="1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itchFamily="34" charset="-34"/>
              </a:rPr>
              <a:t>Cumplir con el marco normativo </a:t>
            </a:r>
          </a:p>
          <a:p>
            <a:pPr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+mj-lt"/>
              <a:buAutoNum type="alphaLcParenR" startAt="11"/>
            </a:pPr>
            <a:endParaRPr lang="es-MX" sz="2000" b="1" dirty="0">
              <a:solidFill>
                <a:schemeClr val="bg1"/>
              </a:solidFill>
              <a:latin typeface="Candara" panose="020E0502030303020204" pitchFamily="34" charset="0"/>
              <a:cs typeface="Browallia New" pitchFamily="34" charset="-34"/>
            </a:endParaRPr>
          </a:p>
        </p:txBody>
      </p:sp>
      <p:sp>
        <p:nvSpPr>
          <p:cNvPr id="6" name="Rectángulo 1"/>
          <p:cNvSpPr/>
          <p:nvPr/>
        </p:nvSpPr>
        <p:spPr>
          <a:xfrm>
            <a:off x="281827" y="6375931"/>
            <a:ext cx="3653933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>
                <a:latin typeface="Candara" panose="020E0502030303020204" pitchFamily="34" charset="0"/>
              </a:rPr>
              <a:t>Carmen Valverde</a:t>
            </a:r>
            <a:endParaRPr lang="es-MX" b="1" dirty="0">
              <a:latin typeface="Candara" panose="020E0502030303020204" pitchFamily="34" charset="0"/>
            </a:endParaRPr>
          </a:p>
        </p:txBody>
      </p:sp>
      <p:grpSp>
        <p:nvGrpSpPr>
          <p:cNvPr id="7" name="Grupo 19"/>
          <p:cNvGrpSpPr/>
          <p:nvPr/>
        </p:nvGrpSpPr>
        <p:grpSpPr>
          <a:xfrm>
            <a:off x="41308" y="6309040"/>
            <a:ext cx="565928" cy="531957"/>
            <a:chOff x="179512" y="764864"/>
            <a:chExt cx="1440000" cy="1440000"/>
          </a:xfrm>
        </p:grpSpPr>
        <p:sp>
          <p:nvSpPr>
            <p:cNvPr id="8" name="Elipse 20"/>
            <p:cNvSpPr/>
            <p:nvPr/>
          </p:nvSpPr>
          <p:spPr>
            <a:xfrm>
              <a:off x="179512" y="764864"/>
              <a:ext cx="1440000" cy="1440000"/>
            </a:xfrm>
            <a:prstGeom prst="ellipse">
              <a:avLst/>
            </a:prstGeom>
            <a:solidFill>
              <a:srgbClr val="6CA2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b="1" dirty="0">
                  <a:latin typeface="Candara" panose="020E0502030303020204" pitchFamily="34" charset="0"/>
                </a:rPr>
                <a:t>1</a:t>
              </a:r>
            </a:p>
          </p:txBody>
        </p:sp>
        <p:sp>
          <p:nvSpPr>
            <p:cNvPr id="10" name="Anillo 22"/>
            <p:cNvSpPr/>
            <p:nvPr/>
          </p:nvSpPr>
          <p:spPr>
            <a:xfrm>
              <a:off x="251512" y="832650"/>
              <a:ext cx="1296000" cy="1296000"/>
            </a:xfrm>
            <a:prstGeom prst="donut">
              <a:avLst>
                <a:gd name="adj" fmla="val 85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800" b="1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400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5828</TotalTime>
  <Words>3128</Words>
  <Application>Microsoft Office PowerPoint</Application>
  <PresentationFormat>Panorámica</PresentationFormat>
  <Paragraphs>479</Paragraphs>
  <Slides>40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51" baseType="lpstr">
      <vt:lpstr>Arial</vt:lpstr>
      <vt:lpstr>Arial Black</vt:lpstr>
      <vt:lpstr>Browallia New</vt:lpstr>
      <vt:lpstr>Calibri</vt:lpstr>
      <vt:lpstr>Calibri Light</vt:lpstr>
      <vt:lpstr>Candara</vt:lpstr>
      <vt:lpstr>Century Gothic</vt:lpstr>
      <vt:lpstr>Gill Sans</vt:lpstr>
      <vt:lpstr>Wingdings</vt:lpstr>
      <vt:lpstr>ヒラギノ角ゴ ProN W6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Eloy López Pérez</dc:creator>
  <cp:lastModifiedBy>Marcela Muñoz Salinas</cp:lastModifiedBy>
  <cp:revision>321</cp:revision>
  <cp:lastPrinted>2015-03-04T00:29:17Z</cp:lastPrinted>
  <dcterms:created xsi:type="dcterms:W3CDTF">2015-01-16T17:32:00Z</dcterms:created>
  <dcterms:modified xsi:type="dcterms:W3CDTF">2016-02-11T01:14:46Z</dcterms:modified>
</cp:coreProperties>
</file>